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8"/>
  </p:notesMasterIdLst>
  <p:sldIdLst>
    <p:sldId id="256" r:id="rId2"/>
    <p:sldId id="257" r:id="rId3"/>
    <p:sldId id="258" r:id="rId4"/>
    <p:sldId id="259" r:id="rId5"/>
    <p:sldId id="30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15" d="100"/>
          <a:sy n="115" d="100"/>
        </p:scale>
        <p:origin x="-16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7640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2689777a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2689777a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2689777a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2689777a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2689777a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2689777a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22a2f8fc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22a2f8fc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d200669b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d200669b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2689777a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2689777a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d200669b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d200669b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21d0a4e3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21d0a4e3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21d0a4e3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21d0a4e3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d200669be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d200669b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2689777a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2689777a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22a2f8fc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22a2f8f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21d0a4e3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21d0a4e3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22a2f8fc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22a2f8fc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22a2f8fc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22a2f8fc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21d0a4e3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21d0a4e3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22a2f8fc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22a2f8f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22a2f8fc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22a2f8fc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21d0a4e3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21d0a4e3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d200669be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d200669be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21d0a4e3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21d0a4e3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2689777a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2689777a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d200669b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d200669b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d200669b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d200669b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d200669b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d200669b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d200669b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d200669b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d200669b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d200669b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d200669be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d200669be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d200669b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d200669b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d200669be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d200669be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d200669b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d200669b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21d0a4e3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21d0a4e3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21d0a4e35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21d0a4e35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d200669b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4d200669b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4d200669b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4d200669b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d200669b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d200669b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d200669b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4d200669b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4d20971f4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4d20971f4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d200669b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d200669b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d200669b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d200669b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21d0a4e35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21d0a4e35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22a2f8fc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22a2f8fc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22a2f8fc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22a2f8fc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2a2f8fc4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2a2f8fc4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2689777a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2689777a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7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7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4641932" y="2635600"/>
            <a:ext cx="4283294" cy="2356800"/>
          </a:xfrm>
          <a:prstGeom prst="rect">
            <a:avLst/>
          </a:prstGeom>
        </p:spPr>
        <p:txBody>
          <a:bodyPr spcFirstLastPara="1" wrap="square" lIns="91425" tIns="91425" rIns="91425" bIns="91425" anchor="t" anchorCtr="0">
            <a:noAutofit/>
          </a:bodyPr>
          <a:lstStyle/>
          <a:p>
            <a:pPr marL="0" lvl="0" indent="0" algn="r" rtl="0">
              <a:lnSpc>
                <a:spcPct val="115000"/>
              </a:lnSpc>
              <a:spcBef>
                <a:spcPts val="400"/>
              </a:spcBef>
              <a:spcAft>
                <a:spcPts val="0"/>
              </a:spcAft>
              <a:buClr>
                <a:schemeClr val="dk1"/>
              </a:buClr>
              <a:buSzPts val="1100"/>
              <a:buFont typeface="Arial"/>
              <a:buNone/>
            </a:pPr>
            <a:r>
              <a:rPr lang="en" sz="1200" dirty="0">
                <a:solidFill>
                  <a:srgbClr val="FFFFFF"/>
                </a:solidFill>
              </a:rPr>
              <a:t>Team #1</a:t>
            </a:r>
            <a:endParaRPr sz="1200" dirty="0">
              <a:solidFill>
                <a:srgbClr val="FFFFFF"/>
              </a:solidFill>
            </a:endParaRPr>
          </a:p>
          <a:p>
            <a:pPr marL="0" lvl="0" indent="0" algn="r" rtl="0">
              <a:lnSpc>
                <a:spcPct val="115000"/>
              </a:lnSpc>
              <a:spcBef>
                <a:spcPts val="400"/>
              </a:spcBef>
              <a:spcAft>
                <a:spcPts val="0"/>
              </a:spcAft>
              <a:buClr>
                <a:schemeClr val="dk1"/>
              </a:buClr>
              <a:buSzPts val="1100"/>
              <a:buFont typeface="Arial"/>
              <a:buNone/>
            </a:pPr>
            <a:r>
              <a:rPr lang="en" sz="1200" dirty="0" smtClean="0">
                <a:solidFill>
                  <a:srgbClr val="FFFFFF"/>
                </a:solidFill>
              </a:rPr>
              <a:t>Jiangfeng</a:t>
            </a:r>
            <a:r>
              <a:rPr lang="en-US" sz="1200" dirty="0" smtClean="0">
                <a:solidFill>
                  <a:srgbClr val="FFFFFF"/>
                </a:solidFill>
              </a:rPr>
              <a:t> </a:t>
            </a:r>
            <a:r>
              <a:rPr lang="en" sz="1200" dirty="0" smtClean="0">
                <a:solidFill>
                  <a:srgbClr val="FFFFFF"/>
                </a:solidFill>
              </a:rPr>
              <a:t>(</a:t>
            </a:r>
            <a:r>
              <a:rPr lang="en" sz="1200" dirty="0">
                <a:solidFill>
                  <a:srgbClr val="FFFFFF"/>
                </a:solidFill>
              </a:rPr>
              <a:t>Leia) Lin</a:t>
            </a:r>
            <a:endParaRPr sz="1200" dirty="0">
              <a:solidFill>
                <a:srgbClr val="FFFFFF"/>
              </a:solidFill>
            </a:endParaRPr>
          </a:p>
          <a:p>
            <a:pPr marL="0" lvl="0" indent="0" algn="r" rtl="0">
              <a:lnSpc>
                <a:spcPct val="115000"/>
              </a:lnSpc>
              <a:spcBef>
                <a:spcPts val="400"/>
              </a:spcBef>
              <a:spcAft>
                <a:spcPts val="0"/>
              </a:spcAft>
              <a:buClr>
                <a:schemeClr val="dk1"/>
              </a:buClr>
              <a:buSzPts val="1100"/>
              <a:buFont typeface="Arial"/>
              <a:buNone/>
            </a:pPr>
            <a:r>
              <a:rPr lang="en" sz="1200" dirty="0">
                <a:solidFill>
                  <a:srgbClr val="FFFFFF"/>
                </a:solidFill>
              </a:rPr>
              <a:t>Maryam Foroozandeh</a:t>
            </a:r>
            <a:endParaRPr sz="1200" dirty="0">
              <a:solidFill>
                <a:srgbClr val="FFFFFF"/>
              </a:solidFill>
            </a:endParaRPr>
          </a:p>
          <a:p>
            <a:pPr marL="0" lvl="0" indent="0" algn="r" rtl="0">
              <a:lnSpc>
                <a:spcPct val="115000"/>
              </a:lnSpc>
              <a:spcBef>
                <a:spcPts val="400"/>
              </a:spcBef>
              <a:spcAft>
                <a:spcPts val="0"/>
              </a:spcAft>
              <a:buClr>
                <a:schemeClr val="dk1"/>
              </a:buClr>
              <a:buSzPts val="1100"/>
              <a:buFont typeface="Arial"/>
              <a:buNone/>
            </a:pPr>
            <a:r>
              <a:rPr lang="en" sz="1200" dirty="0">
                <a:solidFill>
                  <a:srgbClr val="FFFFFF"/>
                </a:solidFill>
              </a:rPr>
              <a:t>Chris </a:t>
            </a:r>
            <a:r>
              <a:rPr lang="en" sz="1200" dirty="0" smtClean="0">
                <a:solidFill>
                  <a:srgbClr val="FFFFFF"/>
                </a:solidFill>
              </a:rPr>
              <a:t>Rollins</a:t>
            </a:r>
            <a:r>
              <a:rPr lang="en-US" sz="1200" dirty="0" smtClean="0">
                <a:solidFill>
                  <a:srgbClr val="FFFFFF"/>
                </a:solidFill>
              </a:rPr>
              <a:t> a.k.a. “Game Master”</a:t>
            </a:r>
            <a:endParaRPr sz="1200" dirty="0">
              <a:solidFill>
                <a:srgbClr val="FFFFFF"/>
              </a:solidFill>
            </a:endParaRPr>
          </a:p>
          <a:p>
            <a:pPr marL="0" lvl="0" indent="0" algn="r" rtl="0">
              <a:lnSpc>
                <a:spcPct val="115000"/>
              </a:lnSpc>
              <a:spcBef>
                <a:spcPts val="400"/>
              </a:spcBef>
              <a:spcAft>
                <a:spcPts val="0"/>
              </a:spcAft>
              <a:buClr>
                <a:schemeClr val="dk1"/>
              </a:buClr>
              <a:buSzPts val="1100"/>
              <a:buFont typeface="Arial"/>
              <a:buNone/>
            </a:pPr>
            <a:r>
              <a:rPr lang="en" sz="1200" dirty="0">
                <a:solidFill>
                  <a:srgbClr val="FFFFFF"/>
                </a:solidFill>
              </a:rPr>
              <a:t>Eric </a:t>
            </a:r>
            <a:r>
              <a:rPr lang="en" sz="1200" dirty="0" smtClean="0">
                <a:solidFill>
                  <a:srgbClr val="FFFFFF"/>
                </a:solidFill>
              </a:rPr>
              <a:t>Huang</a:t>
            </a:r>
            <a:r>
              <a:rPr lang="en-US" sz="1200" dirty="0" smtClean="0">
                <a:solidFill>
                  <a:srgbClr val="FFFFFF"/>
                </a:solidFill>
              </a:rPr>
              <a:t> a.k.a. “The Artist”</a:t>
            </a:r>
            <a:endParaRPr sz="1200" dirty="0">
              <a:solidFill>
                <a:srgbClr val="FFFFFF"/>
              </a:solidFill>
            </a:endParaRPr>
          </a:p>
          <a:p>
            <a:pPr marL="0" lvl="0" indent="0" algn="r">
              <a:lnSpc>
                <a:spcPct val="115000"/>
              </a:lnSpc>
              <a:spcBef>
                <a:spcPts val="400"/>
              </a:spcBef>
              <a:buClr>
                <a:schemeClr val="dk1"/>
              </a:buClr>
              <a:buSzPts val="1100"/>
            </a:pPr>
            <a:r>
              <a:rPr lang="en" sz="1200" dirty="0">
                <a:solidFill>
                  <a:srgbClr val="FFFFFF"/>
                </a:solidFill>
              </a:rPr>
              <a:t>Jakin </a:t>
            </a:r>
            <a:r>
              <a:rPr lang="en" sz="1200" dirty="0" smtClean="0">
                <a:solidFill>
                  <a:srgbClr val="FFFFFF"/>
                </a:solidFill>
              </a:rPr>
              <a:t>Wang</a:t>
            </a:r>
            <a:r>
              <a:rPr lang="en-US" sz="1200" dirty="0" smtClean="0">
                <a:solidFill>
                  <a:srgbClr val="FFFFFF"/>
                </a:solidFill>
              </a:rPr>
              <a:t> a.k.a</a:t>
            </a:r>
            <a:r>
              <a:rPr lang="en-US" sz="1200" dirty="0">
                <a:solidFill>
                  <a:srgbClr val="FFFFFF"/>
                </a:solidFill>
              </a:rPr>
              <a:t>. “flaming Mac </a:t>
            </a:r>
            <a:r>
              <a:rPr lang="en-US" sz="1200" dirty="0" smtClean="0">
                <a:solidFill>
                  <a:srgbClr val="FFFFFF"/>
                </a:solidFill>
              </a:rPr>
              <a:t>users again”</a:t>
            </a:r>
          </a:p>
          <a:p>
            <a:pPr marL="0" lvl="0" indent="0" algn="r">
              <a:lnSpc>
                <a:spcPct val="115000"/>
              </a:lnSpc>
              <a:spcBef>
                <a:spcPts val="400"/>
              </a:spcBef>
              <a:buClr>
                <a:schemeClr val="dk1"/>
              </a:buClr>
              <a:buSzPts val="1100"/>
            </a:pPr>
            <a:r>
              <a:rPr lang="en" sz="1200" dirty="0" smtClean="0">
                <a:solidFill>
                  <a:srgbClr val="FFFFFF"/>
                </a:solidFill>
              </a:rPr>
              <a:t>Maria  </a:t>
            </a:r>
            <a:r>
              <a:rPr lang="en" sz="1200" dirty="0">
                <a:solidFill>
                  <a:srgbClr val="FFFFFF"/>
                </a:solidFill>
              </a:rPr>
              <a:t>Gorbunova</a:t>
            </a:r>
            <a:endParaRPr sz="1200" dirty="0">
              <a:solidFill>
                <a:srgbClr val="FFFFFF"/>
              </a:solidFill>
            </a:endParaRPr>
          </a:p>
          <a:p>
            <a:pPr marL="0" lvl="0" indent="0" algn="ctr" rtl="0">
              <a:spcBef>
                <a:spcPts val="0"/>
              </a:spcBef>
              <a:spcAft>
                <a:spcPts val="0"/>
              </a:spcAft>
              <a:buNone/>
            </a:pPr>
            <a:endParaRPr dirty="0"/>
          </a:p>
        </p:txBody>
      </p:sp>
      <p:pic>
        <p:nvPicPr>
          <p:cNvPr id="55" name="Google Shape;55;p13"/>
          <p:cNvPicPr preferRelativeResize="0"/>
          <p:nvPr/>
        </p:nvPicPr>
        <p:blipFill>
          <a:blip r:embed="rId3">
            <a:alphaModFix/>
          </a:blip>
          <a:stretch>
            <a:fillRect/>
          </a:stretch>
        </p:blipFill>
        <p:spPr>
          <a:xfrm>
            <a:off x="311700" y="744576"/>
            <a:ext cx="8520601" cy="1425224"/>
          </a:xfrm>
          <a:prstGeom prst="rect">
            <a:avLst/>
          </a:prstGeom>
          <a:noFill/>
          <a:ln>
            <a:noFill/>
          </a:ln>
        </p:spPr>
      </p:pic>
      <p:pic>
        <p:nvPicPr>
          <p:cNvPr id="56" name="Google Shape;56;p13"/>
          <p:cNvPicPr preferRelativeResize="0"/>
          <p:nvPr/>
        </p:nvPicPr>
        <p:blipFill>
          <a:blip r:embed="rId4">
            <a:alphaModFix/>
          </a:blip>
          <a:stretch>
            <a:fillRect/>
          </a:stretch>
        </p:blipFill>
        <p:spPr>
          <a:xfrm>
            <a:off x="734775" y="2323500"/>
            <a:ext cx="2000194" cy="266889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Innocent Citizens (aka Food)</a:t>
            </a:r>
            <a:endParaRPr>
              <a:solidFill>
                <a:srgbClr val="FFFFFF"/>
              </a:solidFill>
            </a:endParaRPr>
          </a:p>
        </p:txBody>
      </p:sp>
      <p:sp>
        <p:nvSpPr>
          <p:cNvPr id="119" name="Google Shape;119;p22"/>
          <p:cNvSpPr txBox="1">
            <a:spLocks noGrp="1"/>
          </p:cNvSpPr>
          <p:nvPr>
            <p:ph type="body" idx="1"/>
          </p:nvPr>
        </p:nvSpPr>
        <p:spPr>
          <a:xfrm>
            <a:off x="311700" y="1152475"/>
            <a:ext cx="2163900" cy="2554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Man</a:t>
            </a:r>
            <a:endParaRPr/>
          </a:p>
          <a:p>
            <a:pPr marL="457200" lvl="0" indent="-342900" algn="l" rtl="0">
              <a:lnSpc>
                <a:spcPct val="100000"/>
              </a:lnSpc>
              <a:spcBef>
                <a:spcPts val="0"/>
              </a:spcBef>
              <a:spcAft>
                <a:spcPts val="0"/>
              </a:spcAft>
              <a:buSzPts val="1800"/>
              <a:buChar char="●"/>
            </a:pPr>
            <a:r>
              <a:rPr lang="en"/>
              <a:t>Woman</a:t>
            </a:r>
            <a:endParaRPr/>
          </a:p>
          <a:p>
            <a:pPr marL="457200" lvl="0" indent="-342900" algn="l" rtl="0">
              <a:lnSpc>
                <a:spcPct val="100000"/>
              </a:lnSpc>
              <a:spcBef>
                <a:spcPts val="0"/>
              </a:spcBef>
              <a:spcAft>
                <a:spcPts val="0"/>
              </a:spcAft>
              <a:buSzPts val="1800"/>
              <a:buChar char="●"/>
            </a:pPr>
            <a:r>
              <a:rPr lang="en"/>
              <a:t>Boy</a:t>
            </a:r>
            <a:endParaRPr/>
          </a:p>
          <a:p>
            <a:pPr marL="457200" lvl="0" indent="-342900" algn="l" rtl="0">
              <a:lnSpc>
                <a:spcPct val="100000"/>
              </a:lnSpc>
              <a:spcBef>
                <a:spcPts val="0"/>
              </a:spcBef>
              <a:spcAft>
                <a:spcPts val="0"/>
              </a:spcAft>
              <a:buSzPts val="1800"/>
              <a:buChar char="●"/>
            </a:pPr>
            <a:r>
              <a:rPr lang="en"/>
              <a:t>Girl</a:t>
            </a:r>
            <a:endParaRPr/>
          </a:p>
          <a:p>
            <a:pPr marL="457200" lvl="0" indent="-342900" algn="l" rtl="0">
              <a:lnSpc>
                <a:spcPct val="100000"/>
              </a:lnSpc>
              <a:spcBef>
                <a:spcPts val="0"/>
              </a:spcBef>
              <a:spcAft>
                <a:spcPts val="0"/>
              </a:spcAft>
              <a:buSzPts val="1800"/>
              <a:buChar char="●"/>
            </a:pPr>
            <a:r>
              <a:rPr lang="en"/>
              <a:t>Old Man</a:t>
            </a:r>
            <a:endParaRPr/>
          </a:p>
          <a:p>
            <a:pPr marL="457200" lvl="0" indent="-342900" algn="l" rtl="0">
              <a:lnSpc>
                <a:spcPct val="100000"/>
              </a:lnSpc>
              <a:spcBef>
                <a:spcPts val="0"/>
              </a:spcBef>
              <a:spcAft>
                <a:spcPts val="0"/>
              </a:spcAft>
              <a:buSzPts val="1800"/>
              <a:buChar char="●"/>
            </a:pPr>
            <a:r>
              <a:rPr lang="en"/>
              <a:t>Old Woman</a:t>
            </a:r>
            <a:endParaRPr/>
          </a:p>
        </p:txBody>
      </p:sp>
      <p:pic>
        <p:nvPicPr>
          <p:cNvPr id="120" name="Google Shape;120;p22"/>
          <p:cNvPicPr preferRelativeResize="0"/>
          <p:nvPr/>
        </p:nvPicPr>
        <p:blipFill>
          <a:blip r:embed="rId3">
            <a:alphaModFix/>
          </a:blip>
          <a:stretch>
            <a:fillRect/>
          </a:stretch>
        </p:blipFill>
        <p:spPr>
          <a:xfrm>
            <a:off x="5782851" y="1152475"/>
            <a:ext cx="537900" cy="633954"/>
          </a:xfrm>
          <a:prstGeom prst="rect">
            <a:avLst/>
          </a:prstGeom>
          <a:noFill/>
          <a:ln>
            <a:noFill/>
          </a:ln>
        </p:spPr>
      </p:pic>
      <p:pic>
        <p:nvPicPr>
          <p:cNvPr id="121" name="Google Shape;121;p22"/>
          <p:cNvPicPr preferRelativeResize="0"/>
          <p:nvPr/>
        </p:nvPicPr>
        <p:blipFill>
          <a:blip r:embed="rId4">
            <a:alphaModFix/>
          </a:blip>
          <a:stretch>
            <a:fillRect/>
          </a:stretch>
        </p:blipFill>
        <p:spPr>
          <a:xfrm>
            <a:off x="5782850" y="2716688"/>
            <a:ext cx="537900" cy="494800"/>
          </a:xfrm>
          <a:prstGeom prst="rect">
            <a:avLst/>
          </a:prstGeom>
          <a:noFill/>
          <a:ln>
            <a:noFill/>
          </a:ln>
        </p:spPr>
      </p:pic>
      <p:pic>
        <p:nvPicPr>
          <p:cNvPr id="122" name="Google Shape;122;p22"/>
          <p:cNvPicPr preferRelativeResize="0"/>
          <p:nvPr/>
        </p:nvPicPr>
        <p:blipFill>
          <a:blip r:embed="rId5">
            <a:alphaModFix/>
          </a:blip>
          <a:stretch>
            <a:fillRect/>
          </a:stretch>
        </p:blipFill>
        <p:spPr>
          <a:xfrm>
            <a:off x="5782850" y="3416150"/>
            <a:ext cx="537900" cy="494800"/>
          </a:xfrm>
          <a:prstGeom prst="rect">
            <a:avLst/>
          </a:prstGeom>
          <a:noFill/>
          <a:ln>
            <a:noFill/>
          </a:ln>
        </p:spPr>
      </p:pic>
      <p:pic>
        <p:nvPicPr>
          <p:cNvPr id="123" name="Google Shape;123;p22"/>
          <p:cNvPicPr preferRelativeResize="0"/>
          <p:nvPr/>
        </p:nvPicPr>
        <p:blipFill>
          <a:blip r:embed="rId6">
            <a:alphaModFix/>
          </a:blip>
          <a:stretch>
            <a:fillRect/>
          </a:stretch>
        </p:blipFill>
        <p:spPr>
          <a:xfrm>
            <a:off x="5782850" y="4141750"/>
            <a:ext cx="537900" cy="633950"/>
          </a:xfrm>
          <a:prstGeom prst="rect">
            <a:avLst/>
          </a:prstGeom>
          <a:noFill/>
          <a:ln>
            <a:noFill/>
          </a:ln>
        </p:spPr>
      </p:pic>
      <p:pic>
        <p:nvPicPr>
          <p:cNvPr id="124" name="Google Shape;124;p22"/>
          <p:cNvPicPr preferRelativeResize="0"/>
          <p:nvPr/>
        </p:nvPicPr>
        <p:blipFill>
          <a:blip r:embed="rId7">
            <a:alphaModFix/>
          </a:blip>
          <a:stretch>
            <a:fillRect/>
          </a:stretch>
        </p:blipFill>
        <p:spPr>
          <a:xfrm>
            <a:off x="6699250" y="1152472"/>
            <a:ext cx="475463" cy="633950"/>
          </a:xfrm>
          <a:prstGeom prst="rect">
            <a:avLst/>
          </a:prstGeom>
          <a:noFill/>
          <a:ln>
            <a:noFill/>
          </a:ln>
        </p:spPr>
      </p:pic>
      <p:pic>
        <p:nvPicPr>
          <p:cNvPr id="125" name="Google Shape;125;p22"/>
          <p:cNvPicPr preferRelativeResize="0"/>
          <p:nvPr/>
        </p:nvPicPr>
        <p:blipFill>
          <a:blip r:embed="rId8">
            <a:alphaModFix/>
          </a:blip>
          <a:stretch>
            <a:fillRect/>
          </a:stretch>
        </p:blipFill>
        <p:spPr>
          <a:xfrm>
            <a:off x="6576811" y="4172375"/>
            <a:ext cx="597913" cy="572700"/>
          </a:xfrm>
          <a:prstGeom prst="rect">
            <a:avLst/>
          </a:prstGeom>
          <a:noFill/>
          <a:ln>
            <a:noFill/>
          </a:ln>
        </p:spPr>
      </p:pic>
      <p:pic>
        <p:nvPicPr>
          <p:cNvPr id="126" name="Google Shape;126;p22"/>
          <p:cNvPicPr preferRelativeResize="0"/>
          <p:nvPr/>
        </p:nvPicPr>
        <p:blipFill>
          <a:blip r:embed="rId9">
            <a:alphaModFix/>
          </a:blip>
          <a:stretch>
            <a:fillRect/>
          </a:stretch>
        </p:blipFill>
        <p:spPr>
          <a:xfrm>
            <a:off x="6699250" y="2732000"/>
            <a:ext cx="475475" cy="494800"/>
          </a:xfrm>
          <a:prstGeom prst="rect">
            <a:avLst/>
          </a:prstGeom>
          <a:noFill/>
          <a:ln>
            <a:noFill/>
          </a:ln>
        </p:spPr>
      </p:pic>
      <p:pic>
        <p:nvPicPr>
          <p:cNvPr id="127" name="Google Shape;127;p22"/>
          <p:cNvPicPr preferRelativeResize="0"/>
          <p:nvPr/>
        </p:nvPicPr>
        <p:blipFill>
          <a:blip r:embed="rId10">
            <a:alphaModFix/>
          </a:blip>
          <a:stretch>
            <a:fillRect/>
          </a:stretch>
        </p:blipFill>
        <p:spPr>
          <a:xfrm>
            <a:off x="6606813" y="3394600"/>
            <a:ext cx="537900" cy="537900"/>
          </a:xfrm>
          <a:prstGeom prst="rect">
            <a:avLst/>
          </a:prstGeom>
          <a:noFill/>
          <a:ln>
            <a:noFill/>
          </a:ln>
        </p:spPr>
      </p:pic>
      <p:pic>
        <p:nvPicPr>
          <p:cNvPr id="128" name="Google Shape;128;p22"/>
          <p:cNvPicPr preferRelativeResize="0"/>
          <p:nvPr/>
        </p:nvPicPr>
        <p:blipFill>
          <a:blip r:embed="rId11">
            <a:alphaModFix/>
          </a:blip>
          <a:stretch>
            <a:fillRect/>
          </a:stretch>
        </p:blipFill>
        <p:spPr>
          <a:xfrm>
            <a:off x="5782850" y="2031350"/>
            <a:ext cx="537900" cy="494800"/>
          </a:xfrm>
          <a:prstGeom prst="rect">
            <a:avLst/>
          </a:prstGeom>
          <a:noFill/>
          <a:ln>
            <a:noFill/>
          </a:ln>
        </p:spPr>
      </p:pic>
      <p:pic>
        <p:nvPicPr>
          <p:cNvPr id="129" name="Google Shape;129;p22"/>
          <p:cNvPicPr preferRelativeResize="0"/>
          <p:nvPr/>
        </p:nvPicPr>
        <p:blipFill>
          <a:blip r:embed="rId12">
            <a:alphaModFix/>
          </a:blip>
          <a:stretch>
            <a:fillRect/>
          </a:stretch>
        </p:blipFill>
        <p:spPr>
          <a:xfrm flipH="1">
            <a:off x="6699250" y="2031350"/>
            <a:ext cx="445475" cy="544469"/>
          </a:xfrm>
          <a:prstGeom prst="rect">
            <a:avLst/>
          </a:prstGeom>
          <a:noFill/>
          <a:ln>
            <a:noFill/>
          </a:ln>
        </p:spPr>
      </p:pic>
      <p:pic>
        <p:nvPicPr>
          <p:cNvPr id="130" name="Google Shape;130;p22"/>
          <p:cNvPicPr preferRelativeResize="0"/>
          <p:nvPr/>
        </p:nvPicPr>
        <p:blipFill>
          <a:blip r:embed="rId13">
            <a:alphaModFix/>
          </a:blip>
          <a:stretch>
            <a:fillRect/>
          </a:stretch>
        </p:blipFill>
        <p:spPr>
          <a:xfrm>
            <a:off x="5782850" y="395075"/>
            <a:ext cx="706025" cy="537900"/>
          </a:xfrm>
          <a:prstGeom prst="rect">
            <a:avLst/>
          </a:prstGeom>
          <a:noFill/>
          <a:ln>
            <a:noFill/>
          </a:ln>
        </p:spPr>
      </p:pic>
      <p:pic>
        <p:nvPicPr>
          <p:cNvPr id="131" name="Google Shape;131;p22"/>
          <p:cNvPicPr preferRelativeResize="0"/>
          <p:nvPr/>
        </p:nvPicPr>
        <p:blipFill>
          <a:blip r:embed="rId14">
            <a:alphaModFix/>
          </a:blip>
          <a:stretch>
            <a:fillRect/>
          </a:stretch>
        </p:blipFill>
        <p:spPr>
          <a:xfrm flipH="1">
            <a:off x="6583975" y="369650"/>
            <a:ext cx="706025" cy="5379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Weaponized Personnel (extremely dangerous!!!)</a:t>
            </a:r>
            <a:endParaRPr>
              <a:solidFill>
                <a:srgbClr val="FFFFFF"/>
              </a:solidFill>
            </a:endParaRPr>
          </a:p>
        </p:txBody>
      </p:sp>
      <p:sp>
        <p:nvSpPr>
          <p:cNvPr id="137" name="Google Shape;13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Mage</a:t>
            </a:r>
            <a:endParaRPr/>
          </a:p>
          <a:p>
            <a:pPr marL="457200" lvl="0" indent="0" algn="l" rtl="0">
              <a:spcBef>
                <a:spcPts val="1600"/>
              </a:spcBef>
              <a:spcAft>
                <a:spcPts val="0"/>
              </a:spcAft>
              <a:buNone/>
            </a:pPr>
            <a:endParaRPr/>
          </a:p>
          <a:p>
            <a:pPr marL="457200" lvl="0" indent="0" algn="l" rtl="0">
              <a:spcBef>
                <a:spcPts val="1600"/>
              </a:spcBef>
              <a:spcAft>
                <a:spcPts val="1600"/>
              </a:spcAft>
              <a:buNone/>
            </a:pPr>
            <a:r>
              <a:rPr lang="en"/>
              <a:t>Mage Blast</a:t>
            </a:r>
            <a:endParaRPr/>
          </a:p>
        </p:txBody>
      </p:sp>
      <p:pic>
        <p:nvPicPr>
          <p:cNvPr id="138" name="Google Shape;138;p23"/>
          <p:cNvPicPr preferRelativeResize="0"/>
          <p:nvPr/>
        </p:nvPicPr>
        <p:blipFill>
          <a:blip r:embed="rId3">
            <a:alphaModFix/>
          </a:blip>
          <a:stretch>
            <a:fillRect/>
          </a:stretch>
        </p:blipFill>
        <p:spPr>
          <a:xfrm>
            <a:off x="4630775" y="1491075"/>
            <a:ext cx="726450" cy="881975"/>
          </a:xfrm>
          <a:prstGeom prst="rect">
            <a:avLst/>
          </a:prstGeom>
          <a:noFill/>
          <a:ln>
            <a:noFill/>
          </a:ln>
        </p:spPr>
      </p:pic>
      <p:pic>
        <p:nvPicPr>
          <p:cNvPr id="139" name="Google Shape;139;p23"/>
          <p:cNvPicPr preferRelativeResize="0"/>
          <p:nvPr/>
        </p:nvPicPr>
        <p:blipFill>
          <a:blip r:embed="rId4">
            <a:alphaModFix/>
          </a:blip>
          <a:stretch>
            <a:fillRect/>
          </a:stretch>
        </p:blipFill>
        <p:spPr>
          <a:xfrm>
            <a:off x="5845150" y="1453875"/>
            <a:ext cx="564100" cy="881975"/>
          </a:xfrm>
          <a:prstGeom prst="rect">
            <a:avLst/>
          </a:prstGeom>
          <a:noFill/>
          <a:ln>
            <a:noFill/>
          </a:ln>
        </p:spPr>
      </p:pic>
      <p:pic>
        <p:nvPicPr>
          <p:cNvPr id="140" name="Google Shape;140;p23"/>
          <p:cNvPicPr preferRelativeResize="0"/>
          <p:nvPr/>
        </p:nvPicPr>
        <p:blipFill>
          <a:blip r:embed="rId5">
            <a:alphaModFix/>
          </a:blip>
          <a:stretch>
            <a:fillRect/>
          </a:stretch>
        </p:blipFill>
        <p:spPr>
          <a:xfrm>
            <a:off x="5294501" y="3060475"/>
            <a:ext cx="666325" cy="666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Extras</a:t>
            </a:r>
            <a:endParaRPr>
              <a:solidFill>
                <a:srgbClr val="FFFFFF"/>
              </a:solidFill>
            </a:endParaRPr>
          </a:p>
        </p:txBody>
      </p:sp>
      <p:sp>
        <p:nvSpPr>
          <p:cNvPr id="146" name="Google Shape;14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Randomly, there will be health potions sitting on the ground. Whenever you eat a health potion you collect one brain and brain can be used as a powerful attack.</a:t>
            </a:r>
            <a:endParaRPr/>
          </a:p>
        </p:txBody>
      </p:sp>
      <p:pic>
        <p:nvPicPr>
          <p:cNvPr id="147" name="Google Shape;147;p24"/>
          <p:cNvPicPr preferRelativeResize="0"/>
          <p:nvPr/>
        </p:nvPicPr>
        <p:blipFill>
          <a:blip r:embed="rId3">
            <a:alphaModFix/>
          </a:blip>
          <a:stretch>
            <a:fillRect/>
          </a:stretch>
        </p:blipFill>
        <p:spPr>
          <a:xfrm>
            <a:off x="5364000" y="2843075"/>
            <a:ext cx="1791772" cy="1142275"/>
          </a:xfrm>
          <a:prstGeom prst="rect">
            <a:avLst/>
          </a:prstGeom>
          <a:noFill/>
          <a:ln>
            <a:noFill/>
          </a:ln>
        </p:spPr>
      </p:pic>
      <p:pic>
        <p:nvPicPr>
          <p:cNvPr id="148" name="Google Shape;148;p24"/>
          <p:cNvPicPr preferRelativeResize="0"/>
          <p:nvPr/>
        </p:nvPicPr>
        <p:blipFill>
          <a:blip r:embed="rId4">
            <a:alphaModFix/>
          </a:blip>
          <a:stretch>
            <a:fillRect/>
          </a:stretch>
        </p:blipFill>
        <p:spPr>
          <a:xfrm>
            <a:off x="1662525" y="2843101"/>
            <a:ext cx="926250" cy="11422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TileMap</a:t>
            </a:r>
            <a:endParaRPr/>
          </a:p>
        </p:txBody>
      </p:sp>
      <p:sp>
        <p:nvSpPr>
          <p:cNvPr id="154" name="Google Shape;15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character cannot enter the water</a:t>
            </a:r>
            <a:endParaRPr/>
          </a:p>
          <a:p>
            <a:pPr marL="457200" lvl="0" indent="-342900" algn="l" rtl="0">
              <a:spcBef>
                <a:spcPts val="0"/>
              </a:spcBef>
              <a:spcAft>
                <a:spcPts val="0"/>
              </a:spcAft>
              <a:buSzPts val="1800"/>
              <a:buChar char="-"/>
            </a:pPr>
            <a:r>
              <a:rPr lang="en"/>
              <a:t>2nd tile is the regular ground</a:t>
            </a:r>
            <a:endParaRPr/>
          </a:p>
          <a:p>
            <a:pPr marL="457200" lvl="0" indent="-342900" algn="l" rtl="0">
              <a:spcBef>
                <a:spcPts val="0"/>
              </a:spcBef>
              <a:spcAft>
                <a:spcPts val="0"/>
              </a:spcAft>
              <a:buSzPts val="1800"/>
              <a:buChar char="-"/>
            </a:pPr>
            <a:r>
              <a:rPr lang="en"/>
              <a:t>3d tile is mud, it slows down the character.</a:t>
            </a:r>
            <a:endParaRPr/>
          </a:p>
        </p:txBody>
      </p:sp>
      <p:pic>
        <p:nvPicPr>
          <p:cNvPr id="155" name="Google Shape;155;p25"/>
          <p:cNvPicPr preferRelativeResize="0"/>
          <p:nvPr/>
        </p:nvPicPr>
        <p:blipFill>
          <a:blip r:embed="rId3">
            <a:alphaModFix/>
          </a:blip>
          <a:stretch>
            <a:fillRect/>
          </a:stretch>
        </p:blipFill>
        <p:spPr>
          <a:xfrm>
            <a:off x="3162300" y="2883250"/>
            <a:ext cx="2819400" cy="914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6"/>
          <p:cNvPicPr preferRelativeResize="0"/>
          <p:nvPr/>
        </p:nvPicPr>
        <p:blipFill>
          <a:blip r:embed="rId3">
            <a:alphaModFix/>
          </a:blip>
          <a:stretch>
            <a:fillRect/>
          </a:stretch>
        </p:blipFill>
        <p:spPr>
          <a:xfrm>
            <a:off x="5959238" y="2900913"/>
            <a:ext cx="2200275" cy="1304925"/>
          </a:xfrm>
          <a:prstGeom prst="rect">
            <a:avLst/>
          </a:prstGeom>
          <a:noFill/>
          <a:ln>
            <a:noFill/>
          </a:ln>
        </p:spPr>
      </p:pic>
      <p:sp>
        <p:nvSpPr>
          <p:cNvPr id="161" name="Google Shape;16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Backdoor option</a:t>
            </a:r>
            <a:endParaRPr/>
          </a:p>
        </p:txBody>
      </p:sp>
      <p:sp>
        <p:nvSpPr>
          <p:cNvPr id="162" name="Google Shape;162;p26"/>
          <p:cNvSpPr txBox="1">
            <a:spLocks noGrp="1"/>
          </p:cNvSpPr>
          <p:nvPr>
            <p:ph type="body" idx="1"/>
          </p:nvPr>
        </p:nvSpPr>
        <p:spPr>
          <a:xfrm>
            <a:off x="2103875" y="3901750"/>
            <a:ext cx="6668700" cy="73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Press Enter and you will see a hidden option for testing </a:t>
            </a:r>
            <a:endParaRPr/>
          </a:p>
          <a:p>
            <a:pPr marL="0" lvl="0" indent="0" algn="r" rtl="0">
              <a:spcBef>
                <a:spcPts val="1600"/>
              </a:spcBef>
              <a:spcAft>
                <a:spcPts val="1600"/>
              </a:spcAft>
              <a:buNone/>
            </a:pPr>
            <a:r>
              <a:rPr lang="en"/>
              <a:t>P.S. You need to know the password!</a:t>
            </a:r>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7"/>
          <p:cNvPicPr preferRelativeResize="0"/>
          <p:nvPr/>
        </p:nvPicPr>
        <p:blipFill>
          <a:blip r:embed="rId3">
            <a:alphaModFix/>
          </a:blip>
          <a:stretch>
            <a:fillRect/>
          </a:stretch>
        </p:blipFill>
        <p:spPr>
          <a:xfrm>
            <a:off x="1715875" y="0"/>
            <a:ext cx="6857992" cy="5143500"/>
          </a:xfrm>
          <a:prstGeom prst="rect">
            <a:avLst/>
          </a:prstGeom>
          <a:noFill/>
          <a:ln>
            <a:noFill/>
          </a:ln>
        </p:spPr>
      </p:pic>
      <p:sp>
        <p:nvSpPr>
          <p:cNvPr id="168" name="Google Shape;16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Game Demonstration</a:t>
            </a:r>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42200" y="439950"/>
            <a:ext cx="4272300" cy="5499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2400"/>
              <a:t>What’s next: requirements</a:t>
            </a:r>
            <a:endParaRPr sz="2400"/>
          </a:p>
        </p:txBody>
      </p:sp>
      <p:sp>
        <p:nvSpPr>
          <p:cNvPr id="174" name="Google Shape;174;p28"/>
          <p:cNvSpPr txBox="1">
            <a:spLocks noGrp="1"/>
          </p:cNvSpPr>
          <p:nvPr>
            <p:ph type="body" idx="1"/>
          </p:nvPr>
        </p:nvSpPr>
        <p:spPr>
          <a:xfrm>
            <a:off x="311700" y="989850"/>
            <a:ext cx="8520600" cy="3163800"/>
          </a:xfrm>
          <a:prstGeom prst="rect">
            <a:avLst/>
          </a:prstGeom>
        </p:spPr>
        <p:txBody>
          <a:bodyPr spcFirstLastPara="1" wrap="square" lIns="91425" tIns="91425" rIns="91425" bIns="91425" anchor="t" anchorCtr="0">
            <a:noAutofit/>
          </a:bodyPr>
          <a:lstStyle/>
          <a:p>
            <a:pPr marL="914400" lvl="1" indent="-342900" algn="l" rtl="0">
              <a:lnSpc>
                <a:spcPct val="150000"/>
              </a:lnSpc>
              <a:spcBef>
                <a:spcPts val="500"/>
              </a:spcBef>
              <a:spcAft>
                <a:spcPts val="0"/>
              </a:spcAft>
              <a:buSzPts val="1800"/>
              <a:buChar char="○"/>
            </a:pPr>
            <a:r>
              <a:rPr lang="en" sz="1800"/>
              <a:t>Libraries</a:t>
            </a:r>
            <a:endParaRPr sz="1800"/>
          </a:p>
          <a:p>
            <a:pPr marL="914400" lvl="1" indent="-342900" algn="l" rtl="0">
              <a:lnSpc>
                <a:spcPct val="150000"/>
              </a:lnSpc>
              <a:spcBef>
                <a:spcPts val="0"/>
              </a:spcBef>
              <a:spcAft>
                <a:spcPts val="0"/>
              </a:spcAft>
              <a:buSzPts val="1800"/>
              <a:buChar char="○"/>
            </a:pPr>
            <a:r>
              <a:rPr lang="en" sz="1800"/>
              <a:t>Polymorphism</a:t>
            </a:r>
            <a:endParaRPr sz="1800"/>
          </a:p>
          <a:p>
            <a:pPr marL="914400" lvl="1" indent="-342900" algn="l" rtl="0">
              <a:lnSpc>
                <a:spcPct val="150000"/>
              </a:lnSpc>
              <a:spcBef>
                <a:spcPts val="0"/>
              </a:spcBef>
              <a:spcAft>
                <a:spcPts val="0"/>
              </a:spcAft>
              <a:buSzPts val="1800"/>
              <a:buChar char="○"/>
            </a:pPr>
            <a:r>
              <a:rPr lang="en" sz="1800"/>
              <a:t>Namespaces</a:t>
            </a:r>
            <a:endParaRPr sz="1800"/>
          </a:p>
          <a:p>
            <a:pPr marL="914400" lvl="1" indent="-342900" algn="l" rtl="0">
              <a:lnSpc>
                <a:spcPct val="150000"/>
              </a:lnSpc>
              <a:spcBef>
                <a:spcPts val="0"/>
              </a:spcBef>
              <a:spcAft>
                <a:spcPts val="0"/>
              </a:spcAft>
              <a:buSzPts val="1800"/>
              <a:buChar char="○"/>
            </a:pPr>
            <a:r>
              <a:rPr lang="en" sz="1800"/>
              <a:t>Exception handling</a:t>
            </a:r>
            <a:endParaRPr sz="1800"/>
          </a:p>
          <a:p>
            <a:pPr marL="914400" lvl="1" indent="-342900" algn="l" rtl="0">
              <a:lnSpc>
                <a:spcPct val="150000"/>
              </a:lnSpc>
              <a:spcBef>
                <a:spcPts val="0"/>
              </a:spcBef>
              <a:spcAft>
                <a:spcPts val="0"/>
              </a:spcAft>
              <a:buSzPts val="1800"/>
              <a:buChar char="○"/>
            </a:pPr>
            <a:r>
              <a:rPr lang="en" sz="1800"/>
              <a:t>STL containers</a:t>
            </a:r>
            <a:endParaRPr sz="1800"/>
          </a:p>
          <a:p>
            <a:pPr marL="914400" lvl="1" indent="-342900" algn="l" rtl="0">
              <a:lnSpc>
                <a:spcPct val="150000"/>
              </a:lnSpc>
              <a:spcBef>
                <a:spcPts val="0"/>
              </a:spcBef>
              <a:spcAft>
                <a:spcPts val="0"/>
              </a:spcAft>
              <a:buSzPts val="1800"/>
              <a:buChar char="○"/>
            </a:pPr>
            <a:r>
              <a:rPr lang="en" sz="1800"/>
              <a:t>C++ 11 features</a:t>
            </a:r>
            <a:endParaRPr sz="1800"/>
          </a:p>
          <a:p>
            <a:pPr marL="914400" lvl="1" indent="-342900" algn="l" rtl="0">
              <a:lnSpc>
                <a:spcPct val="150000"/>
              </a:lnSpc>
              <a:spcBef>
                <a:spcPts val="0"/>
              </a:spcBef>
              <a:spcAft>
                <a:spcPts val="0"/>
              </a:spcAft>
              <a:buSzPts val="1800"/>
              <a:buChar char="○"/>
            </a:pPr>
            <a:r>
              <a:rPr lang="en" sz="1800"/>
              <a:t>Style guidelines</a:t>
            </a:r>
            <a:endParaRPr sz="1800"/>
          </a:p>
          <a:p>
            <a:pPr marL="914400" lvl="1" indent="-342900" algn="l" rtl="0">
              <a:lnSpc>
                <a:spcPct val="150000"/>
              </a:lnSpc>
              <a:spcBef>
                <a:spcPts val="0"/>
              </a:spcBef>
              <a:spcAft>
                <a:spcPts val="0"/>
              </a:spcAft>
              <a:buSzPts val="1800"/>
              <a:buChar char="○"/>
            </a:pPr>
            <a:r>
              <a:rPr lang="en" sz="1800"/>
              <a:t>Overloaded insertion operator</a:t>
            </a:r>
            <a:endParaRPr sz="1800"/>
          </a:p>
        </p:txBody>
      </p:sp>
      <p:pic>
        <p:nvPicPr>
          <p:cNvPr id="175" name="Google Shape;175;p28"/>
          <p:cNvPicPr preferRelativeResize="0"/>
          <p:nvPr/>
        </p:nvPicPr>
        <p:blipFill>
          <a:blip r:embed="rId3">
            <a:alphaModFix/>
          </a:blip>
          <a:stretch>
            <a:fillRect/>
          </a:stretch>
        </p:blipFill>
        <p:spPr>
          <a:xfrm>
            <a:off x="6527825" y="2124813"/>
            <a:ext cx="2095500" cy="2028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Libraries</a:t>
            </a:r>
            <a:endParaRPr>
              <a:solidFill>
                <a:srgbClr val="FFFFFF"/>
              </a:solidFill>
            </a:endParaRPr>
          </a:p>
        </p:txBody>
      </p:sp>
      <p:sp>
        <p:nvSpPr>
          <p:cNvPr id="181" name="Google Shape;181;p29"/>
          <p:cNvSpPr txBox="1">
            <a:spLocks noGrp="1"/>
          </p:cNvSpPr>
          <p:nvPr>
            <p:ph type="body" idx="1"/>
          </p:nvPr>
        </p:nvSpPr>
        <p:spPr>
          <a:xfrm>
            <a:off x="4954825" y="792525"/>
            <a:ext cx="2683800" cy="20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SFML libraries:</a:t>
            </a:r>
            <a:endParaRPr/>
          </a:p>
          <a:p>
            <a:pPr marL="457200" lvl="0" indent="-342900" algn="l" rtl="0">
              <a:spcBef>
                <a:spcPts val="1600"/>
              </a:spcBef>
              <a:spcAft>
                <a:spcPts val="0"/>
              </a:spcAft>
              <a:buSzPts val="1800"/>
              <a:buChar char="●"/>
            </a:pPr>
            <a:r>
              <a:rPr lang="en"/>
              <a:t>sfml-graphics.lib</a:t>
            </a:r>
            <a:endParaRPr/>
          </a:p>
          <a:p>
            <a:pPr marL="457200" lvl="0" indent="-342900" algn="l" rtl="0">
              <a:spcBef>
                <a:spcPts val="0"/>
              </a:spcBef>
              <a:spcAft>
                <a:spcPts val="0"/>
              </a:spcAft>
              <a:buSzPts val="1800"/>
              <a:buChar char="●"/>
            </a:pPr>
            <a:r>
              <a:rPr lang="en"/>
              <a:t>sfml-window.lib</a:t>
            </a:r>
            <a:endParaRPr/>
          </a:p>
          <a:p>
            <a:pPr marL="457200" lvl="0" indent="-342900" algn="l" rtl="0">
              <a:spcBef>
                <a:spcPts val="0"/>
              </a:spcBef>
              <a:spcAft>
                <a:spcPts val="0"/>
              </a:spcAft>
              <a:buSzPts val="1800"/>
              <a:buChar char="●"/>
            </a:pPr>
            <a:r>
              <a:rPr lang="en"/>
              <a:t>sfml-system.lib</a:t>
            </a:r>
            <a:endParaRPr/>
          </a:p>
          <a:p>
            <a:pPr marL="457200" lvl="0" indent="-342900" algn="l" rtl="0">
              <a:spcBef>
                <a:spcPts val="0"/>
              </a:spcBef>
              <a:spcAft>
                <a:spcPts val="0"/>
              </a:spcAft>
              <a:buSzPts val="1800"/>
              <a:buChar char="●"/>
            </a:pPr>
            <a:r>
              <a:rPr lang="en"/>
              <a:t>sfml-audio.lib</a:t>
            </a:r>
            <a:endParaRPr/>
          </a:p>
          <a:p>
            <a:pPr marL="0" lvl="0" indent="0" algn="l" rtl="0">
              <a:spcBef>
                <a:spcPts val="1600"/>
              </a:spcBef>
              <a:spcAft>
                <a:spcPts val="1600"/>
              </a:spcAft>
              <a:buNone/>
            </a:pPr>
            <a:endParaRPr/>
          </a:p>
        </p:txBody>
      </p:sp>
      <p:sp>
        <p:nvSpPr>
          <p:cNvPr id="182" name="Google Shape;182;p29"/>
          <p:cNvSpPr txBox="1">
            <a:spLocks noGrp="1"/>
          </p:cNvSpPr>
          <p:nvPr>
            <p:ph type="body" idx="1"/>
          </p:nvPr>
        </p:nvSpPr>
        <p:spPr>
          <a:xfrm>
            <a:off x="460425" y="2417325"/>
            <a:ext cx="2438400" cy="45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libraries:</a:t>
            </a:r>
            <a:endParaRPr/>
          </a:p>
          <a:p>
            <a:pPr marL="0" lvl="0" indent="0" algn="l" rtl="0">
              <a:spcBef>
                <a:spcPts val="1600"/>
              </a:spcBef>
              <a:spcAft>
                <a:spcPts val="1600"/>
              </a:spcAft>
              <a:buNone/>
            </a:pPr>
            <a:endParaRPr/>
          </a:p>
        </p:txBody>
      </p:sp>
      <p:pic>
        <p:nvPicPr>
          <p:cNvPr id="183" name="Google Shape;183;p29"/>
          <p:cNvPicPr preferRelativeResize="0"/>
          <p:nvPr/>
        </p:nvPicPr>
        <p:blipFill>
          <a:blip r:embed="rId3">
            <a:alphaModFix/>
          </a:blip>
          <a:stretch>
            <a:fillRect/>
          </a:stretch>
        </p:blipFill>
        <p:spPr>
          <a:xfrm>
            <a:off x="460425" y="3108423"/>
            <a:ext cx="7178199" cy="15116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Polymorphism</a:t>
            </a:r>
            <a:endParaRPr/>
          </a:p>
        </p:txBody>
      </p:sp>
      <p:sp>
        <p:nvSpPr>
          <p:cNvPr id="189" name="Google Shape;189;p30"/>
          <p:cNvSpPr txBox="1">
            <a:spLocks noGrp="1"/>
          </p:cNvSpPr>
          <p:nvPr>
            <p:ph type="body" idx="1"/>
          </p:nvPr>
        </p:nvSpPr>
        <p:spPr>
          <a:xfrm>
            <a:off x="311700" y="1143050"/>
            <a:ext cx="2602500"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We used a lot of dynamic casting in our code. A dynamic_cast is used with inheritance to cast a base class pointer or reference to a derived class pointer or references. In order for this to succeed, the base class must be polymorphic (contains a virtual function).</a:t>
            </a:r>
            <a:endParaRPr sz="1400"/>
          </a:p>
        </p:txBody>
      </p:sp>
      <p:pic>
        <p:nvPicPr>
          <p:cNvPr id="190" name="Google Shape;190;p30"/>
          <p:cNvPicPr preferRelativeResize="0"/>
          <p:nvPr/>
        </p:nvPicPr>
        <p:blipFill>
          <a:blip r:embed="rId3">
            <a:alphaModFix/>
          </a:blip>
          <a:stretch>
            <a:fillRect/>
          </a:stretch>
        </p:blipFill>
        <p:spPr>
          <a:xfrm>
            <a:off x="4198925" y="99400"/>
            <a:ext cx="3765950" cy="49197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body" idx="1"/>
          </p:nvPr>
        </p:nvSpPr>
        <p:spPr>
          <a:xfrm>
            <a:off x="323325" y="316550"/>
            <a:ext cx="3171600" cy="740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Another polymorphic class:</a:t>
            </a:r>
            <a:endParaRPr/>
          </a:p>
        </p:txBody>
      </p:sp>
      <p:pic>
        <p:nvPicPr>
          <p:cNvPr id="196" name="Google Shape;196;p31"/>
          <p:cNvPicPr preferRelativeResize="0"/>
          <p:nvPr/>
        </p:nvPicPr>
        <p:blipFill>
          <a:blip r:embed="rId3">
            <a:alphaModFix/>
          </a:blip>
          <a:stretch>
            <a:fillRect/>
          </a:stretch>
        </p:blipFill>
        <p:spPr>
          <a:xfrm>
            <a:off x="2243138" y="881063"/>
            <a:ext cx="4657725" cy="33813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311700" y="396400"/>
            <a:ext cx="8520600" cy="4255500"/>
          </a:xfrm>
          <a:prstGeom prst="rect">
            <a:avLst/>
          </a:prstGeom>
        </p:spPr>
        <p:txBody>
          <a:bodyPr spcFirstLastPara="1" wrap="square" lIns="91425" tIns="91425" rIns="91425" bIns="91425" anchor="t" anchorCtr="0">
            <a:noAutofit/>
          </a:bodyPr>
          <a:lstStyle/>
          <a:p>
            <a:pPr marL="0" lvl="0" indent="0" algn="l" rtl="0">
              <a:lnSpc>
                <a:spcPct val="100000"/>
              </a:lnSpc>
              <a:spcBef>
                <a:spcPts val="700"/>
              </a:spcBef>
              <a:spcAft>
                <a:spcPts val="0"/>
              </a:spcAft>
              <a:buNone/>
            </a:pPr>
            <a:r>
              <a:rPr lang="en" dirty="0">
                <a:solidFill>
                  <a:srgbClr val="FFFFFF"/>
                </a:solidFill>
              </a:rPr>
              <a:t>PLAN OF ATTACK:</a:t>
            </a:r>
            <a:endParaRPr dirty="0">
              <a:solidFill>
                <a:srgbClr val="FFFFFF"/>
              </a:solidFill>
            </a:endParaRPr>
          </a:p>
          <a:p>
            <a:pPr marL="0" lvl="0" indent="0" algn="l" rtl="0">
              <a:lnSpc>
                <a:spcPct val="100000"/>
              </a:lnSpc>
              <a:spcBef>
                <a:spcPts val="700"/>
              </a:spcBef>
              <a:spcAft>
                <a:spcPts val="0"/>
              </a:spcAft>
              <a:buNone/>
            </a:pPr>
            <a:endParaRPr dirty="0">
              <a:solidFill>
                <a:srgbClr val="FFFFFF"/>
              </a:solidFill>
            </a:endParaRPr>
          </a:p>
          <a:p>
            <a:pPr marL="457200" lvl="0" indent="-304800" algn="l" rtl="0">
              <a:lnSpc>
                <a:spcPct val="100000"/>
              </a:lnSpc>
              <a:spcBef>
                <a:spcPts val="500"/>
              </a:spcBef>
              <a:spcAft>
                <a:spcPts val="0"/>
              </a:spcAft>
              <a:buClr>
                <a:srgbClr val="999999"/>
              </a:buClr>
              <a:buSzPts val="1200"/>
              <a:buChar char="●"/>
            </a:pPr>
            <a:r>
              <a:rPr lang="en" sz="1200" dirty="0">
                <a:solidFill>
                  <a:srgbClr val="999999"/>
                </a:solidFill>
              </a:rPr>
              <a:t>Game Overview </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Diagrams</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Class Relationships</a:t>
            </a:r>
            <a:endParaRPr sz="1200" dirty="0">
              <a:solidFill>
                <a:srgbClr val="999999"/>
              </a:solidFill>
            </a:endParaRPr>
          </a:p>
          <a:p>
            <a:pPr marL="457200" lvl="0" indent="-304800" algn="l" rtl="0">
              <a:lnSpc>
                <a:spcPct val="100000"/>
              </a:lnSpc>
              <a:spcBef>
                <a:spcPts val="0"/>
              </a:spcBef>
              <a:spcAft>
                <a:spcPts val="0"/>
              </a:spcAft>
              <a:buClr>
                <a:srgbClr val="999999"/>
              </a:buClr>
              <a:buSzPts val="1200"/>
              <a:buChar char="●"/>
            </a:pPr>
            <a:r>
              <a:rPr lang="en" sz="1200" dirty="0">
                <a:solidFill>
                  <a:srgbClr val="999999"/>
                </a:solidFill>
              </a:rPr>
              <a:t>Game Demonstration </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How it is played</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Use a backdoor</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Show off some of the cool features of the </a:t>
            </a:r>
            <a:r>
              <a:rPr lang="en" sz="1200" dirty="0" smtClean="0">
                <a:solidFill>
                  <a:srgbClr val="999999"/>
                </a:solidFill>
              </a:rPr>
              <a:t>game</a:t>
            </a:r>
            <a:endParaRPr sz="1200" dirty="0">
              <a:solidFill>
                <a:srgbClr val="999999"/>
              </a:solidFill>
            </a:endParaRPr>
          </a:p>
          <a:p>
            <a:pPr marL="457200" lvl="0" indent="-304800" algn="l" rtl="0">
              <a:lnSpc>
                <a:spcPct val="100000"/>
              </a:lnSpc>
              <a:spcBef>
                <a:spcPts val="0"/>
              </a:spcBef>
              <a:spcAft>
                <a:spcPts val="0"/>
              </a:spcAft>
              <a:buClr>
                <a:srgbClr val="999999"/>
              </a:buClr>
              <a:buSzPts val="1200"/>
              <a:buChar char="●"/>
            </a:pPr>
            <a:r>
              <a:rPr lang="en" sz="1200" dirty="0">
                <a:solidFill>
                  <a:srgbClr val="999999"/>
                </a:solidFill>
              </a:rPr>
              <a:t>Requirements Completed</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Libraries</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Polymorphism</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Namespaces</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Exception </a:t>
            </a:r>
            <a:r>
              <a:rPr lang="en" sz="1200" dirty="0" smtClean="0">
                <a:solidFill>
                  <a:srgbClr val="999999"/>
                </a:solidFill>
              </a:rPr>
              <a:t>handling</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STL containers</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C++ 11 features</a:t>
            </a:r>
            <a:endParaRPr sz="1200" dirty="0">
              <a:solidFill>
                <a:srgbClr val="999999"/>
              </a:solidFill>
            </a:endParaRPr>
          </a:p>
          <a:p>
            <a:pPr marL="914400" lvl="1" indent="-304800" algn="l" rtl="0">
              <a:lnSpc>
                <a:spcPct val="100000"/>
              </a:lnSpc>
              <a:spcBef>
                <a:spcPts val="0"/>
              </a:spcBef>
              <a:spcAft>
                <a:spcPts val="0"/>
              </a:spcAft>
              <a:buClr>
                <a:srgbClr val="999999"/>
              </a:buClr>
              <a:buSzPts val="1200"/>
              <a:buChar char="○"/>
            </a:pPr>
            <a:r>
              <a:rPr lang="en" sz="1200" dirty="0">
                <a:solidFill>
                  <a:srgbClr val="999999"/>
                </a:solidFill>
              </a:rPr>
              <a:t>Style guidelines</a:t>
            </a:r>
            <a:endParaRPr sz="1200" dirty="0">
              <a:solidFill>
                <a:srgbClr val="999999"/>
              </a:solidFill>
            </a:endParaRPr>
          </a:p>
          <a:p>
            <a:pPr marL="457200" lvl="0" indent="-304800" algn="l" rtl="0">
              <a:lnSpc>
                <a:spcPct val="100000"/>
              </a:lnSpc>
              <a:spcBef>
                <a:spcPts val="0"/>
              </a:spcBef>
              <a:spcAft>
                <a:spcPts val="0"/>
              </a:spcAft>
              <a:buClr>
                <a:srgbClr val="999999"/>
              </a:buClr>
              <a:buSzPts val="1200"/>
              <a:buChar char="●"/>
            </a:pPr>
            <a:r>
              <a:rPr lang="en" sz="1200" dirty="0">
                <a:solidFill>
                  <a:srgbClr val="999999"/>
                </a:solidFill>
              </a:rPr>
              <a:t>Summary</a:t>
            </a:r>
            <a:endParaRPr sz="1200" dirty="0">
              <a:solidFill>
                <a:srgbClr val="999999"/>
              </a:solidFill>
            </a:endParaRPr>
          </a:p>
          <a:p>
            <a:pPr marL="914400" lvl="0" indent="0" algn="l" rtl="0">
              <a:lnSpc>
                <a:spcPct val="100000"/>
              </a:lnSpc>
              <a:spcBef>
                <a:spcPts val="500"/>
              </a:spcBef>
              <a:spcAft>
                <a:spcPts val="0"/>
              </a:spcAft>
              <a:buNone/>
            </a:pPr>
            <a:endParaRPr sz="1200" dirty="0">
              <a:solidFill>
                <a:srgbClr val="999999"/>
              </a:solidFill>
            </a:endParaRPr>
          </a:p>
          <a:p>
            <a:pPr marL="457200" lvl="0" indent="0" algn="l" rtl="0">
              <a:lnSpc>
                <a:spcPct val="100000"/>
              </a:lnSpc>
              <a:spcBef>
                <a:spcPts val="0"/>
              </a:spcBef>
              <a:spcAft>
                <a:spcPts val="1600"/>
              </a:spcAft>
              <a:buNone/>
            </a:pPr>
            <a:endParaRPr sz="1000" dirty="0"/>
          </a:p>
        </p:txBody>
      </p:sp>
      <p:pic>
        <p:nvPicPr>
          <p:cNvPr id="62" name="Google Shape;62;p14"/>
          <p:cNvPicPr preferRelativeResize="0"/>
          <p:nvPr/>
        </p:nvPicPr>
        <p:blipFill>
          <a:blip r:embed="rId3">
            <a:alphaModFix/>
          </a:blip>
          <a:stretch>
            <a:fillRect/>
          </a:stretch>
        </p:blipFill>
        <p:spPr>
          <a:xfrm>
            <a:off x="5689825" y="1295500"/>
            <a:ext cx="2857500" cy="2857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body" idx="1"/>
          </p:nvPr>
        </p:nvSpPr>
        <p:spPr>
          <a:xfrm>
            <a:off x="265175" y="720075"/>
            <a:ext cx="2393700" cy="121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Some of the child classes that we used for dynamic casting - example of using polymorphism</a:t>
            </a:r>
            <a:endParaRPr sz="1400"/>
          </a:p>
        </p:txBody>
      </p:sp>
      <p:pic>
        <p:nvPicPr>
          <p:cNvPr id="202" name="Google Shape;202;p32"/>
          <p:cNvPicPr preferRelativeResize="0"/>
          <p:nvPr/>
        </p:nvPicPr>
        <p:blipFill>
          <a:blip r:embed="rId3">
            <a:alphaModFix/>
          </a:blip>
          <a:stretch>
            <a:fillRect/>
          </a:stretch>
        </p:blipFill>
        <p:spPr>
          <a:xfrm>
            <a:off x="2927450" y="720063"/>
            <a:ext cx="5889974" cy="3703369"/>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317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Namespaces</a:t>
            </a:r>
            <a:endParaRPr/>
          </a:p>
        </p:txBody>
      </p:sp>
      <p:sp>
        <p:nvSpPr>
          <p:cNvPr id="208" name="Google Shape;208;p33"/>
          <p:cNvSpPr txBox="1">
            <a:spLocks noGrp="1"/>
          </p:cNvSpPr>
          <p:nvPr>
            <p:ph type="body" idx="1"/>
          </p:nvPr>
        </p:nvSpPr>
        <p:spPr>
          <a:xfrm>
            <a:off x="915450" y="1152475"/>
            <a:ext cx="5563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Engine</a:t>
            </a:r>
            <a:endParaRPr/>
          </a:p>
          <a:p>
            <a:pPr marL="457200" lvl="0" indent="-342900" algn="l" rtl="0">
              <a:spcBef>
                <a:spcPts val="0"/>
              </a:spcBef>
              <a:spcAft>
                <a:spcPts val="0"/>
              </a:spcAft>
              <a:buSzPts val="1800"/>
              <a:buChar char="●"/>
            </a:pPr>
            <a:r>
              <a:rPr lang="en"/>
              <a:t>GameException</a:t>
            </a:r>
            <a:endParaRPr/>
          </a:p>
          <a:p>
            <a:pPr marL="457200" lvl="0" indent="-342900" algn="l" rtl="0">
              <a:spcBef>
                <a:spcPts val="0"/>
              </a:spcBef>
              <a:spcAft>
                <a:spcPts val="0"/>
              </a:spcAft>
              <a:buSzPts val="1800"/>
              <a:buChar char="●"/>
            </a:pPr>
            <a:r>
              <a:rPr lang="en"/>
              <a:t>DifficultySettings </a:t>
            </a:r>
            <a:endParaRPr/>
          </a:p>
          <a:p>
            <a:pPr marL="914400" lvl="1" indent="-317500" algn="l" rtl="0">
              <a:spcBef>
                <a:spcPts val="0"/>
              </a:spcBef>
              <a:spcAft>
                <a:spcPts val="0"/>
              </a:spcAft>
              <a:buSzPts val="1400"/>
              <a:buChar char="○"/>
            </a:pPr>
            <a:r>
              <a:rPr lang="en"/>
              <a:t>Map</a:t>
            </a:r>
            <a:endParaRPr/>
          </a:p>
          <a:p>
            <a:pPr marL="914400" lvl="1" indent="-317500" algn="l" rtl="0">
              <a:spcBef>
                <a:spcPts val="0"/>
              </a:spcBef>
              <a:spcAft>
                <a:spcPts val="0"/>
              </a:spcAft>
              <a:buSzPts val="1400"/>
              <a:buChar char="○"/>
            </a:pPr>
            <a:r>
              <a:rPr lang="en"/>
              <a:t>Player</a:t>
            </a:r>
            <a:endParaRPr/>
          </a:p>
          <a:p>
            <a:pPr marL="914400" lvl="1" indent="-317500" algn="l" rtl="0">
              <a:spcBef>
                <a:spcPts val="0"/>
              </a:spcBef>
              <a:spcAft>
                <a:spcPts val="0"/>
              </a:spcAft>
              <a:buSzPts val="1400"/>
              <a:buChar char="○"/>
            </a:pPr>
            <a:r>
              <a:rPr lang="en"/>
              <a:t>Mage</a:t>
            </a:r>
            <a:endParaRPr/>
          </a:p>
          <a:p>
            <a:pPr marL="914400" lvl="1" indent="-317500" algn="l" rtl="0">
              <a:spcBef>
                <a:spcPts val="0"/>
              </a:spcBef>
              <a:spcAft>
                <a:spcPts val="0"/>
              </a:spcAft>
              <a:buSzPts val="1400"/>
              <a:buChar char="○"/>
            </a:pPr>
            <a:r>
              <a:rPr lang="en"/>
              <a:t>Citizen</a:t>
            </a:r>
            <a:endParaRPr/>
          </a:p>
          <a:p>
            <a:pPr marL="914400" lvl="1" indent="-317500" algn="l" rtl="0">
              <a:spcBef>
                <a:spcPts val="0"/>
              </a:spcBef>
              <a:spcAft>
                <a:spcPts val="0"/>
              </a:spcAft>
              <a:buSzPts val="1400"/>
              <a:buChar char="○"/>
            </a:pPr>
            <a:r>
              <a:rPr lang="en"/>
              <a:t>Score</a:t>
            </a:r>
            <a:endParaRPr/>
          </a:p>
          <a:p>
            <a:pPr marL="457200" lvl="0" indent="-342900" algn="l" rtl="0">
              <a:spcBef>
                <a:spcPts val="0"/>
              </a:spcBef>
              <a:spcAft>
                <a:spcPts val="0"/>
              </a:spcAft>
              <a:buSzPts val="1800"/>
              <a:buChar char="●"/>
            </a:pPr>
            <a:r>
              <a:rPr lang="en"/>
              <a:t>Music</a:t>
            </a:r>
            <a:endParaRPr/>
          </a:p>
          <a:p>
            <a:pPr marL="457200" lvl="0" indent="-342900" algn="l" rtl="0">
              <a:spcBef>
                <a:spcPts val="0"/>
              </a:spcBef>
              <a:spcAft>
                <a:spcPts val="0"/>
              </a:spcAft>
              <a:buSzPts val="1800"/>
              <a:buChar char="●"/>
            </a:pPr>
            <a:r>
              <a:rPr lang="en"/>
              <a:t>SoundEffect</a:t>
            </a:r>
            <a:endParaRPr/>
          </a:p>
          <a:p>
            <a:pPr marL="0" lvl="0" indent="0" algn="l" rtl="0">
              <a:spcBef>
                <a:spcPts val="1600"/>
              </a:spcBef>
              <a:spcAft>
                <a:spcPts val="1600"/>
              </a:spcAft>
              <a:buNone/>
            </a:pPr>
            <a:endParaRPr/>
          </a:p>
        </p:txBody>
      </p:sp>
      <p:pic>
        <p:nvPicPr>
          <p:cNvPr id="209" name="Google Shape;209;p33"/>
          <p:cNvPicPr preferRelativeResize="0"/>
          <p:nvPr/>
        </p:nvPicPr>
        <p:blipFill>
          <a:blip r:embed="rId3">
            <a:alphaModFix/>
          </a:blip>
          <a:stretch>
            <a:fillRect/>
          </a:stretch>
        </p:blipFill>
        <p:spPr>
          <a:xfrm>
            <a:off x="7269625" y="3480625"/>
            <a:ext cx="809625" cy="8001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688" y="282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Namespace Engine</a:t>
            </a:r>
            <a:endParaRPr/>
          </a:p>
        </p:txBody>
      </p:sp>
      <p:pic>
        <p:nvPicPr>
          <p:cNvPr id="215" name="Google Shape;215;p34"/>
          <p:cNvPicPr preferRelativeResize="0"/>
          <p:nvPr/>
        </p:nvPicPr>
        <p:blipFill>
          <a:blip r:embed="rId3">
            <a:alphaModFix/>
          </a:blip>
          <a:stretch>
            <a:fillRect/>
          </a:stretch>
        </p:blipFill>
        <p:spPr>
          <a:xfrm>
            <a:off x="1801100" y="1007575"/>
            <a:ext cx="5153025" cy="36290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other namespaces:</a:t>
            </a:r>
            <a:endParaRPr/>
          </a:p>
        </p:txBody>
      </p:sp>
      <p:pic>
        <p:nvPicPr>
          <p:cNvPr id="221" name="Google Shape;221;p35"/>
          <p:cNvPicPr preferRelativeResize="0"/>
          <p:nvPr/>
        </p:nvPicPr>
        <p:blipFill>
          <a:blip r:embed="rId3">
            <a:alphaModFix/>
          </a:blip>
          <a:stretch>
            <a:fillRect/>
          </a:stretch>
        </p:blipFill>
        <p:spPr>
          <a:xfrm>
            <a:off x="5309475" y="1772541"/>
            <a:ext cx="1905000" cy="1598448"/>
          </a:xfrm>
          <a:prstGeom prst="rect">
            <a:avLst/>
          </a:prstGeom>
          <a:noFill/>
          <a:ln>
            <a:noFill/>
          </a:ln>
        </p:spPr>
      </p:pic>
      <p:pic>
        <p:nvPicPr>
          <p:cNvPr id="222" name="Google Shape;222;p35"/>
          <p:cNvPicPr preferRelativeResize="0"/>
          <p:nvPr/>
        </p:nvPicPr>
        <p:blipFill>
          <a:blip r:embed="rId4">
            <a:alphaModFix/>
          </a:blip>
          <a:stretch>
            <a:fillRect/>
          </a:stretch>
        </p:blipFill>
        <p:spPr>
          <a:xfrm>
            <a:off x="1497375" y="1121038"/>
            <a:ext cx="2206400" cy="29014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311700" y="445025"/>
            <a:ext cx="225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Exception Handling</a:t>
            </a:r>
            <a:endParaRPr/>
          </a:p>
        </p:txBody>
      </p:sp>
      <p:sp>
        <p:nvSpPr>
          <p:cNvPr id="228" name="Google Shape;228;p36"/>
          <p:cNvSpPr txBox="1">
            <a:spLocks noGrp="1"/>
          </p:cNvSpPr>
          <p:nvPr>
            <p:ph type="body" idx="1"/>
          </p:nvPr>
        </p:nvSpPr>
        <p:spPr>
          <a:xfrm>
            <a:off x="311700" y="1602275"/>
            <a:ext cx="2254200" cy="32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created our own custom Exception classes and put them in the namespace GameException.</a:t>
            </a:r>
            <a:endParaRPr/>
          </a:p>
          <a:p>
            <a:pPr marL="0" lvl="0" indent="0" algn="l" rtl="0">
              <a:lnSpc>
                <a:spcPct val="100000"/>
              </a:lnSpc>
              <a:spcBef>
                <a:spcPts val="1600"/>
              </a:spcBef>
              <a:spcAft>
                <a:spcPts val="0"/>
              </a:spcAft>
              <a:buNone/>
            </a:pPr>
            <a:r>
              <a:rPr lang="en" sz="1000"/>
              <a:t>P.S. Notice the inheritance and use of polymorphic class for getting the filename for a certain Exception class.</a:t>
            </a:r>
            <a:endParaRPr sz="1000"/>
          </a:p>
          <a:p>
            <a:pPr marL="0" lvl="0" indent="0" algn="l" rtl="0">
              <a:lnSpc>
                <a:spcPct val="100000"/>
              </a:lnSpc>
              <a:spcBef>
                <a:spcPts val="1600"/>
              </a:spcBef>
              <a:spcAft>
                <a:spcPts val="1600"/>
              </a:spcAft>
              <a:buNone/>
            </a:pPr>
            <a:r>
              <a:rPr lang="en" sz="1000"/>
              <a:t>P.P.S. And a namespace! ;)</a:t>
            </a:r>
            <a:endParaRPr sz="1000"/>
          </a:p>
        </p:txBody>
      </p:sp>
      <p:pic>
        <p:nvPicPr>
          <p:cNvPr id="229" name="Google Shape;229;p36"/>
          <p:cNvPicPr preferRelativeResize="0"/>
          <p:nvPr/>
        </p:nvPicPr>
        <p:blipFill>
          <a:blip r:embed="rId3">
            <a:alphaModFix/>
          </a:blip>
          <a:stretch>
            <a:fillRect/>
          </a:stretch>
        </p:blipFill>
        <p:spPr>
          <a:xfrm>
            <a:off x="2718300" y="152400"/>
            <a:ext cx="5913967" cy="4838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body" idx="1"/>
          </p:nvPr>
        </p:nvSpPr>
        <p:spPr>
          <a:xfrm>
            <a:off x="2030038" y="2446250"/>
            <a:ext cx="6641400" cy="90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t>… 			</a:t>
            </a:r>
            <a:endParaRPr sz="1000"/>
          </a:p>
          <a:p>
            <a:pPr marL="0" lvl="0" indent="0" algn="l" rtl="0">
              <a:lnSpc>
                <a:spcPct val="100000"/>
              </a:lnSpc>
              <a:spcBef>
                <a:spcPts val="1600"/>
              </a:spcBef>
              <a:spcAft>
                <a:spcPts val="0"/>
              </a:spcAft>
              <a:buNone/>
            </a:pPr>
            <a:r>
              <a:rPr lang="en" sz="1000"/>
              <a:t>// the try/catch block catches exceptions that appear in the game loop, which handles the whole game process</a:t>
            </a:r>
            <a:endParaRPr sz="1000"/>
          </a:p>
          <a:p>
            <a:pPr marL="0" lvl="0" indent="0" algn="l" rtl="0">
              <a:lnSpc>
                <a:spcPct val="100000"/>
              </a:lnSpc>
              <a:spcBef>
                <a:spcPts val="1600"/>
              </a:spcBef>
              <a:spcAft>
                <a:spcPts val="1600"/>
              </a:spcAft>
              <a:buNone/>
            </a:pPr>
            <a:r>
              <a:rPr lang="en" sz="1000"/>
              <a:t>...</a:t>
            </a:r>
            <a:endParaRPr sz="1000"/>
          </a:p>
        </p:txBody>
      </p:sp>
      <p:pic>
        <p:nvPicPr>
          <p:cNvPr id="235" name="Google Shape;235;p37"/>
          <p:cNvPicPr preferRelativeResize="0"/>
          <p:nvPr/>
        </p:nvPicPr>
        <p:blipFill>
          <a:blip r:embed="rId3">
            <a:alphaModFix/>
          </a:blip>
          <a:stretch>
            <a:fillRect/>
          </a:stretch>
        </p:blipFill>
        <p:spPr>
          <a:xfrm>
            <a:off x="794263" y="822713"/>
            <a:ext cx="7877175" cy="1628775"/>
          </a:xfrm>
          <a:prstGeom prst="rect">
            <a:avLst/>
          </a:prstGeom>
          <a:noFill/>
          <a:ln>
            <a:noFill/>
          </a:ln>
        </p:spPr>
      </p:pic>
      <p:pic>
        <p:nvPicPr>
          <p:cNvPr id="236" name="Google Shape;236;p37"/>
          <p:cNvPicPr preferRelativeResize="0"/>
          <p:nvPr/>
        </p:nvPicPr>
        <p:blipFill>
          <a:blip r:embed="rId4">
            <a:alphaModFix/>
          </a:blip>
          <a:stretch>
            <a:fillRect/>
          </a:stretch>
        </p:blipFill>
        <p:spPr>
          <a:xfrm>
            <a:off x="794263" y="3493788"/>
            <a:ext cx="6210300" cy="1400175"/>
          </a:xfrm>
          <a:prstGeom prst="rect">
            <a:avLst/>
          </a:prstGeom>
          <a:noFill/>
          <a:ln>
            <a:noFill/>
          </a:ln>
        </p:spPr>
      </p:pic>
      <p:sp>
        <p:nvSpPr>
          <p:cNvPr id="237" name="Google Shape;237;p37"/>
          <p:cNvSpPr txBox="1">
            <a:spLocks noGrp="1"/>
          </p:cNvSpPr>
          <p:nvPr>
            <p:ph type="title"/>
          </p:nvPr>
        </p:nvSpPr>
        <p:spPr>
          <a:xfrm>
            <a:off x="379709" y="250025"/>
            <a:ext cx="388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try/catch block</a:t>
            </a:r>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Throwing exceptions</a:t>
            </a:r>
            <a:endParaRPr/>
          </a:p>
        </p:txBody>
      </p:sp>
      <p:sp>
        <p:nvSpPr>
          <p:cNvPr id="243" name="Google Shape;243;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Throwing ImageFileLoadException:</a:t>
            </a:r>
            <a:endParaRPr/>
          </a:p>
          <a:p>
            <a:pPr marL="0" lvl="0" indent="0" algn="l" rtl="0">
              <a:spcBef>
                <a:spcPts val="1600"/>
              </a:spcBef>
              <a:spcAft>
                <a:spcPts val="0"/>
              </a:spcAft>
              <a:buNone/>
            </a:pPr>
            <a:endParaRPr/>
          </a:p>
          <a:p>
            <a:pPr marL="0" lvl="0" indent="0" algn="l" rtl="0">
              <a:spcBef>
                <a:spcPts val="1600"/>
              </a:spcBef>
              <a:spcAft>
                <a:spcPts val="0"/>
              </a:spcAft>
              <a:buNone/>
            </a:pPr>
            <a:r>
              <a:rPr lang="en"/>
              <a:t>Throwing DataFileLoadException:</a:t>
            </a:r>
            <a:endParaRPr/>
          </a:p>
          <a:p>
            <a:pPr marL="0" lvl="0" indent="0" algn="l" rtl="0">
              <a:spcBef>
                <a:spcPts val="1600"/>
              </a:spcBef>
              <a:spcAft>
                <a:spcPts val="0"/>
              </a:spcAft>
              <a:buNone/>
            </a:pPr>
            <a:endParaRPr/>
          </a:p>
          <a:p>
            <a:pPr marL="0" lvl="0" indent="0" algn="l" rtl="0">
              <a:spcBef>
                <a:spcPts val="1600"/>
              </a:spcBef>
              <a:spcAft>
                <a:spcPts val="0"/>
              </a:spcAft>
              <a:buNone/>
            </a:pPr>
            <a:r>
              <a:rPr lang="en"/>
              <a:t>Throwing SoundFileLoadException:</a:t>
            </a:r>
            <a:endParaRPr/>
          </a:p>
          <a:p>
            <a:pPr marL="0" lvl="0" indent="0" algn="l" rtl="0">
              <a:spcBef>
                <a:spcPts val="1600"/>
              </a:spcBef>
              <a:spcAft>
                <a:spcPts val="0"/>
              </a:spcAft>
              <a:buNone/>
            </a:pPr>
            <a:endParaRPr/>
          </a:p>
          <a:p>
            <a:pPr marL="0" lvl="0" indent="0" algn="l" rtl="0">
              <a:spcBef>
                <a:spcPts val="1600"/>
              </a:spcBef>
              <a:spcAft>
                <a:spcPts val="0"/>
              </a:spcAft>
              <a:buNone/>
            </a:pPr>
            <a:r>
              <a:rPr lang="en"/>
              <a:t>etc.</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44" name="Google Shape;244;p38"/>
          <p:cNvPicPr preferRelativeResize="0"/>
          <p:nvPr/>
        </p:nvPicPr>
        <p:blipFill>
          <a:blip r:embed="rId3">
            <a:alphaModFix/>
          </a:blip>
          <a:stretch>
            <a:fillRect/>
          </a:stretch>
        </p:blipFill>
        <p:spPr>
          <a:xfrm>
            <a:off x="439400" y="1690900"/>
            <a:ext cx="7686675" cy="266700"/>
          </a:xfrm>
          <a:prstGeom prst="rect">
            <a:avLst/>
          </a:prstGeom>
          <a:noFill/>
          <a:ln>
            <a:noFill/>
          </a:ln>
        </p:spPr>
      </p:pic>
      <p:pic>
        <p:nvPicPr>
          <p:cNvPr id="245" name="Google Shape;245;p38"/>
          <p:cNvPicPr preferRelativeResize="0"/>
          <p:nvPr/>
        </p:nvPicPr>
        <p:blipFill>
          <a:blip r:embed="rId4">
            <a:alphaModFix/>
          </a:blip>
          <a:stretch>
            <a:fillRect/>
          </a:stretch>
        </p:blipFill>
        <p:spPr>
          <a:xfrm>
            <a:off x="439400" y="2725063"/>
            <a:ext cx="6341200" cy="323125"/>
          </a:xfrm>
          <a:prstGeom prst="rect">
            <a:avLst/>
          </a:prstGeom>
          <a:noFill/>
          <a:ln>
            <a:noFill/>
          </a:ln>
        </p:spPr>
      </p:pic>
      <p:pic>
        <p:nvPicPr>
          <p:cNvPr id="246" name="Google Shape;246;p38"/>
          <p:cNvPicPr preferRelativeResize="0"/>
          <p:nvPr/>
        </p:nvPicPr>
        <p:blipFill>
          <a:blip r:embed="rId5">
            <a:alphaModFix/>
          </a:blip>
          <a:stretch>
            <a:fillRect/>
          </a:stretch>
        </p:blipFill>
        <p:spPr>
          <a:xfrm>
            <a:off x="439400" y="3757600"/>
            <a:ext cx="7632674" cy="1551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311700" y="27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STL Containers</a:t>
            </a:r>
            <a:endParaRPr/>
          </a:p>
          <a:p>
            <a:pPr marL="0" lvl="0" indent="0" algn="l" rtl="0">
              <a:spcBef>
                <a:spcPts val="0"/>
              </a:spcBef>
              <a:spcAft>
                <a:spcPts val="0"/>
              </a:spcAft>
              <a:buNone/>
            </a:pPr>
            <a:endParaRPr/>
          </a:p>
        </p:txBody>
      </p:sp>
      <p:sp>
        <p:nvSpPr>
          <p:cNvPr id="252" name="Google Shape;252;p39"/>
          <p:cNvSpPr txBox="1">
            <a:spLocks noGrp="1"/>
          </p:cNvSpPr>
          <p:nvPr>
            <p:ph type="body" idx="1"/>
          </p:nvPr>
        </p:nvSpPr>
        <p:spPr>
          <a:xfrm>
            <a:off x="311700" y="863550"/>
            <a:ext cx="8520600" cy="4075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solidFill>
                  <a:srgbClr val="D28F5A"/>
                </a:solidFill>
              </a:rPr>
              <a:t>#include </a:t>
            </a:r>
            <a:r>
              <a:rPr lang="en" sz="1400">
                <a:solidFill>
                  <a:srgbClr val="E44347"/>
                </a:solidFill>
              </a:rPr>
              <a:t>&lt;vector&gt;</a:t>
            </a:r>
            <a:endParaRPr sz="1200">
              <a:highlight>
                <a:srgbClr val="E44347"/>
              </a:highlight>
            </a:endParaRPr>
          </a:p>
          <a:p>
            <a:pPr marL="914400" lvl="1" indent="-304800" algn="l" rtl="0">
              <a:spcBef>
                <a:spcPts val="0"/>
              </a:spcBef>
              <a:spcAft>
                <a:spcPts val="0"/>
              </a:spcAft>
              <a:buSzPts val="1200"/>
              <a:buChar char="○"/>
            </a:pPr>
            <a:r>
              <a:rPr lang="en" sz="1200"/>
              <a:t>MainCharacter.h -  vector is used for the spawn position</a:t>
            </a:r>
            <a:endParaRPr sz="1200"/>
          </a:p>
          <a:p>
            <a:pPr marL="914400" lvl="1" indent="-304800" algn="l" rtl="0">
              <a:spcBef>
                <a:spcPts val="0"/>
              </a:spcBef>
              <a:spcAft>
                <a:spcPts val="0"/>
              </a:spcAft>
              <a:buSzPts val="1200"/>
              <a:buChar char="○"/>
            </a:pPr>
            <a:r>
              <a:rPr lang="en" sz="1200"/>
              <a:t>Menu.h - keep track of all menuObjects (GameTitle, buttons, etc.)</a:t>
            </a:r>
            <a:endParaRPr sz="1200"/>
          </a:p>
          <a:p>
            <a:pPr marL="914400" lvl="1" indent="-304800" algn="l" rtl="0">
              <a:spcBef>
                <a:spcPts val="0"/>
              </a:spcBef>
              <a:spcAft>
                <a:spcPts val="0"/>
              </a:spcAft>
              <a:buSzPts val="1200"/>
              <a:buChar char="○"/>
            </a:pPr>
            <a:r>
              <a:rPr lang="en" sz="1200"/>
              <a:t>RespawnManager.h -  random spawnPositions</a:t>
            </a:r>
            <a:endParaRPr sz="1200">
              <a:highlight>
                <a:srgbClr val="E44347"/>
              </a:highlight>
            </a:endParaRPr>
          </a:p>
          <a:p>
            <a:pPr marL="457200" lvl="0" indent="-317500" algn="l" rtl="0">
              <a:spcBef>
                <a:spcPts val="0"/>
              </a:spcBef>
              <a:spcAft>
                <a:spcPts val="0"/>
              </a:spcAft>
              <a:buSzPts val="1400"/>
              <a:buChar char="●"/>
            </a:pPr>
            <a:r>
              <a:rPr lang="en" sz="1400">
                <a:solidFill>
                  <a:srgbClr val="D28F5A"/>
                </a:solidFill>
              </a:rPr>
              <a:t>#include </a:t>
            </a:r>
            <a:r>
              <a:rPr lang="en" sz="1400">
                <a:solidFill>
                  <a:srgbClr val="E44347"/>
                </a:solidFill>
              </a:rPr>
              <a:t>&lt;map&gt;</a:t>
            </a:r>
            <a:endParaRPr sz="1200">
              <a:highlight>
                <a:srgbClr val="CC0000"/>
              </a:highlight>
            </a:endParaRPr>
          </a:p>
          <a:p>
            <a:pPr marL="914400" lvl="1" indent="-304800" algn="l" rtl="0">
              <a:spcBef>
                <a:spcPts val="0"/>
              </a:spcBef>
              <a:spcAft>
                <a:spcPts val="0"/>
              </a:spcAft>
              <a:buSzPts val="1200"/>
              <a:buChar char="○"/>
            </a:pPr>
            <a:r>
              <a:rPr lang="en" sz="1200"/>
              <a:t>MusicPlayer.h - for keeping track of ID of the music and a filename</a:t>
            </a:r>
            <a:endParaRPr sz="1200"/>
          </a:p>
          <a:p>
            <a:pPr marL="914400" lvl="1" indent="-304800" algn="l" rtl="0">
              <a:spcBef>
                <a:spcPts val="0"/>
              </a:spcBef>
              <a:spcAft>
                <a:spcPts val="0"/>
              </a:spcAft>
              <a:buSzPts val="1200"/>
              <a:buChar char="○"/>
            </a:pPr>
            <a:r>
              <a:rPr lang="en" sz="1200"/>
              <a:t>SoundHolder.h - for keeping track of ID of the sound and unique ptr to SoundBuffer</a:t>
            </a:r>
            <a:endParaRPr sz="1200"/>
          </a:p>
          <a:p>
            <a:pPr marL="914400" lvl="1" indent="-304800" algn="l" rtl="0">
              <a:spcBef>
                <a:spcPts val="0"/>
              </a:spcBef>
              <a:spcAft>
                <a:spcPts val="0"/>
              </a:spcAft>
              <a:buSzPts val="1200"/>
              <a:buChar char="○"/>
            </a:pPr>
            <a:r>
              <a:rPr lang="en" sz="1200"/>
              <a:t>RespawnManager.h - all characters that are spawned are controlled with the map</a:t>
            </a:r>
            <a:endParaRPr sz="1200"/>
          </a:p>
          <a:p>
            <a:pPr marL="914400" lvl="1" indent="-304800" algn="l" rtl="0">
              <a:spcBef>
                <a:spcPts val="0"/>
              </a:spcBef>
              <a:spcAft>
                <a:spcPts val="0"/>
              </a:spcAft>
              <a:buSzPts val="1200"/>
              <a:buChar char="○"/>
            </a:pPr>
            <a:r>
              <a:rPr lang="en" sz="1200"/>
              <a:t>Screen.h - keeps track of all GameObjects on the map by using ID</a:t>
            </a:r>
            <a:endParaRPr sz="1200"/>
          </a:p>
          <a:p>
            <a:pPr marL="457200" lvl="0" indent="-317500" algn="l" rtl="0">
              <a:spcBef>
                <a:spcPts val="0"/>
              </a:spcBef>
              <a:spcAft>
                <a:spcPts val="0"/>
              </a:spcAft>
              <a:buSzPts val="1400"/>
              <a:buChar char="●"/>
            </a:pPr>
            <a:r>
              <a:rPr lang="en" sz="1400">
                <a:solidFill>
                  <a:srgbClr val="D28F5A"/>
                </a:solidFill>
              </a:rPr>
              <a:t>#include </a:t>
            </a:r>
            <a:r>
              <a:rPr lang="en" sz="1400">
                <a:solidFill>
                  <a:srgbClr val="E44347"/>
                </a:solidFill>
              </a:rPr>
              <a:t>&lt;unordered_set&gt; </a:t>
            </a:r>
            <a:endParaRPr sz="1400">
              <a:solidFill>
                <a:srgbClr val="E44347"/>
              </a:solidFill>
            </a:endParaRPr>
          </a:p>
          <a:p>
            <a:pPr marL="914400" lvl="1" indent="-304800" algn="l" rtl="0">
              <a:spcBef>
                <a:spcPts val="0"/>
              </a:spcBef>
              <a:spcAft>
                <a:spcPts val="0"/>
              </a:spcAft>
              <a:buSzPts val="1200"/>
              <a:buChar char="○"/>
            </a:pPr>
            <a:r>
              <a:rPr lang="en" sz="1200"/>
              <a:t>Mage.h - unordered_set to handle the collision with MainCharacter’s attacks</a:t>
            </a:r>
            <a:endParaRPr sz="1200"/>
          </a:p>
          <a:p>
            <a:pPr marL="457200" lvl="0" indent="-317500" algn="l" rtl="0">
              <a:spcBef>
                <a:spcPts val="0"/>
              </a:spcBef>
              <a:spcAft>
                <a:spcPts val="0"/>
              </a:spcAft>
              <a:buSzPts val="1400"/>
              <a:buChar char="●"/>
            </a:pPr>
            <a:r>
              <a:rPr lang="en" sz="1400">
                <a:solidFill>
                  <a:srgbClr val="D28F5A"/>
                </a:solidFill>
              </a:rPr>
              <a:t>#include </a:t>
            </a:r>
            <a:r>
              <a:rPr lang="en" sz="1400">
                <a:solidFill>
                  <a:srgbClr val="E44347"/>
                </a:solidFill>
              </a:rPr>
              <a:t>&lt;queue&gt;</a:t>
            </a:r>
            <a:endParaRPr sz="1400">
              <a:solidFill>
                <a:srgbClr val="E44347"/>
              </a:solidFill>
            </a:endParaRPr>
          </a:p>
          <a:p>
            <a:pPr marL="914400" lvl="1" indent="-304800" algn="l" rtl="0">
              <a:spcBef>
                <a:spcPts val="0"/>
              </a:spcBef>
              <a:spcAft>
                <a:spcPts val="0"/>
              </a:spcAft>
              <a:buSzPts val="1200"/>
              <a:buChar char="○"/>
            </a:pPr>
            <a:r>
              <a:rPr lang="en" sz="1200"/>
              <a:t>Screen.cpp - queue up objects that need to be removed at the end of the frame</a:t>
            </a:r>
            <a:endParaRPr sz="1200"/>
          </a:p>
          <a:p>
            <a:pPr marL="457200" lvl="0" indent="-304800" algn="l" rtl="0">
              <a:spcBef>
                <a:spcPts val="0"/>
              </a:spcBef>
              <a:spcAft>
                <a:spcPts val="0"/>
              </a:spcAft>
              <a:buSzPts val="1200"/>
              <a:buChar char="●"/>
            </a:pPr>
            <a:r>
              <a:rPr lang="en" sz="1400">
                <a:solidFill>
                  <a:srgbClr val="D28F5A"/>
                </a:solidFill>
              </a:rPr>
              <a:t>#include </a:t>
            </a:r>
            <a:r>
              <a:rPr lang="en" sz="1400">
                <a:solidFill>
                  <a:srgbClr val="E44347"/>
                </a:solidFill>
              </a:rPr>
              <a:t>&lt;list&gt;</a:t>
            </a:r>
            <a:endParaRPr sz="1400">
              <a:solidFill>
                <a:srgbClr val="E44347"/>
              </a:solidFill>
            </a:endParaRPr>
          </a:p>
          <a:p>
            <a:pPr marL="914400" lvl="1" indent="-304800" algn="l" rtl="0">
              <a:spcBef>
                <a:spcPts val="0"/>
              </a:spcBef>
              <a:spcAft>
                <a:spcPts val="0"/>
              </a:spcAft>
              <a:buSzPts val="1200"/>
              <a:buChar char="○"/>
            </a:pPr>
            <a:r>
              <a:rPr lang="en" sz="1200"/>
              <a:t>SoundPlayer.h - used to load sound using the namespace SoundEffect::ID from a filename</a:t>
            </a:r>
            <a:endParaRPr sz="1200"/>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Overloaded insertion operator</a:t>
            </a:r>
            <a:endParaRPr/>
          </a:p>
        </p:txBody>
      </p:sp>
      <p:sp>
        <p:nvSpPr>
          <p:cNvPr id="258" name="Google Shape;258;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 ScoreBoard.h: </a:t>
            </a:r>
            <a:endParaRPr/>
          </a:p>
        </p:txBody>
      </p:sp>
      <p:pic>
        <p:nvPicPr>
          <p:cNvPr id="259" name="Google Shape;259;p40"/>
          <p:cNvPicPr preferRelativeResize="0"/>
          <p:nvPr/>
        </p:nvPicPr>
        <p:blipFill>
          <a:blip r:embed="rId3">
            <a:alphaModFix/>
          </a:blip>
          <a:stretch>
            <a:fillRect/>
          </a:stretch>
        </p:blipFill>
        <p:spPr>
          <a:xfrm>
            <a:off x="1647825" y="2051050"/>
            <a:ext cx="5848350" cy="16192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C++ 11 Features used in the game</a:t>
            </a:r>
            <a:endParaRPr/>
          </a:p>
        </p:txBody>
      </p:sp>
      <p:sp>
        <p:nvSpPr>
          <p:cNvPr id="265" name="Google Shape;265;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auto type</a:t>
            </a:r>
            <a:endParaRPr dirty="0"/>
          </a:p>
          <a:p>
            <a:pPr marL="457200" lvl="0" indent="-342900" algn="l" rtl="0">
              <a:spcBef>
                <a:spcPts val="0"/>
              </a:spcBef>
              <a:spcAft>
                <a:spcPts val="0"/>
              </a:spcAft>
              <a:buSzPts val="1800"/>
              <a:buChar char="●"/>
            </a:pPr>
            <a:r>
              <a:rPr lang="en" dirty="0"/>
              <a:t>nullptr</a:t>
            </a:r>
            <a:endParaRPr dirty="0"/>
          </a:p>
          <a:p>
            <a:pPr marL="457200" lvl="0" indent="-342900" algn="l" rtl="0">
              <a:spcBef>
                <a:spcPts val="0"/>
              </a:spcBef>
              <a:spcAft>
                <a:spcPts val="0"/>
              </a:spcAft>
              <a:buSzPts val="1800"/>
              <a:buChar char="●"/>
            </a:pPr>
            <a:r>
              <a:rPr lang="en" dirty="0"/>
              <a:t>Range-based </a:t>
            </a:r>
            <a:r>
              <a:rPr lang="en" dirty="0" smtClean="0"/>
              <a:t>for-loop</a:t>
            </a:r>
            <a:endParaRPr lang="en-US" dirty="0" smtClean="0"/>
          </a:p>
          <a:p>
            <a:pPr marL="457200" lvl="0" indent="-342900" algn="l" rtl="0">
              <a:spcBef>
                <a:spcPts val="0"/>
              </a:spcBef>
              <a:spcAft>
                <a:spcPts val="0"/>
              </a:spcAft>
              <a:buSzPts val="1800"/>
              <a:buChar char="●"/>
            </a:pPr>
            <a:r>
              <a:rPr lang="en-US" dirty="0" smtClean="0"/>
              <a:t>Initialization list</a:t>
            </a:r>
            <a:endParaRPr dirty="0"/>
          </a:p>
          <a:p>
            <a:pPr marL="457200" lvl="0" indent="-342900" algn="l" rtl="0">
              <a:spcBef>
                <a:spcPts val="0"/>
              </a:spcBef>
              <a:spcAft>
                <a:spcPts val="0"/>
              </a:spcAft>
              <a:buSzPts val="1800"/>
              <a:buChar char="●"/>
            </a:pPr>
            <a:r>
              <a:rPr lang="en" dirty="0"/>
              <a:t>Deleted constructors</a:t>
            </a:r>
            <a:endParaRPr dirty="0"/>
          </a:p>
          <a:p>
            <a:pPr marL="457200" lvl="0" indent="-342900" algn="l" rtl="0">
              <a:spcBef>
                <a:spcPts val="0"/>
              </a:spcBef>
              <a:spcAft>
                <a:spcPts val="0"/>
              </a:spcAft>
              <a:buSzPts val="1800"/>
              <a:buChar char="●"/>
            </a:pPr>
            <a:r>
              <a:rPr lang="en" dirty="0"/>
              <a:t>Improved object constructor</a:t>
            </a:r>
            <a:endParaRPr dirty="0"/>
          </a:p>
          <a:p>
            <a:pPr marL="457200" lvl="0" indent="-342900" algn="l" rtl="0">
              <a:spcBef>
                <a:spcPts val="0"/>
              </a:spcBef>
              <a:spcAft>
                <a:spcPts val="0"/>
              </a:spcAft>
              <a:buSzPts val="1800"/>
              <a:buChar char="●"/>
            </a:pPr>
            <a:r>
              <a:rPr lang="en" dirty="0"/>
              <a:t>Template with typename keyword</a:t>
            </a:r>
            <a:endParaRPr dirty="0"/>
          </a:p>
          <a:p>
            <a:pPr marL="457200" lvl="0" indent="-342900" algn="l" rtl="0">
              <a:spcBef>
                <a:spcPts val="0"/>
              </a:spcBef>
              <a:spcAft>
                <a:spcPts val="0"/>
              </a:spcAft>
              <a:buSzPts val="1800"/>
              <a:buChar char="●"/>
            </a:pPr>
            <a:r>
              <a:rPr lang="en" dirty="0"/>
              <a:t>lambda function</a:t>
            </a:r>
            <a:endParaRPr dirty="0"/>
          </a:p>
          <a:p>
            <a:pPr marL="457200" lvl="0" indent="-342900" algn="l" rtl="0">
              <a:spcBef>
                <a:spcPts val="0"/>
              </a:spcBef>
              <a:spcAft>
                <a:spcPts val="0"/>
              </a:spcAft>
              <a:buSzPts val="1800"/>
              <a:buChar char="●"/>
            </a:pPr>
            <a:r>
              <a:rPr lang="en" dirty="0"/>
              <a:t>strongly typed enum</a:t>
            </a:r>
            <a:endParaRPr dirty="0"/>
          </a:p>
          <a:p>
            <a:pPr marL="457200" lvl="0" indent="-342900" algn="l" rtl="0">
              <a:spcBef>
                <a:spcPts val="0"/>
              </a:spcBef>
              <a:spcAft>
                <a:spcPts val="0"/>
              </a:spcAft>
              <a:buSzPts val="1800"/>
              <a:buChar char="●"/>
            </a:pPr>
            <a:r>
              <a:rPr lang="en" dirty="0"/>
              <a:t>unordered_set</a:t>
            </a:r>
            <a:endParaRPr dirty="0"/>
          </a:p>
          <a:p>
            <a:pPr marL="45720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66309" y="433982"/>
            <a:ext cx="582847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Game Overview</a:t>
            </a:r>
            <a:endParaRPr dirty="0"/>
          </a:p>
        </p:txBody>
      </p:sp>
      <p:sp>
        <p:nvSpPr>
          <p:cNvPr id="68" name="Google Shape;68;p15"/>
          <p:cNvSpPr txBox="1">
            <a:spLocks noGrp="1"/>
          </p:cNvSpPr>
          <p:nvPr>
            <p:ph type="body" idx="1"/>
          </p:nvPr>
        </p:nvSpPr>
        <p:spPr>
          <a:xfrm>
            <a:off x="114325" y="2834050"/>
            <a:ext cx="6333000" cy="2270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100" dirty="0"/>
              <a:t>Fun fact: while building the game we created &amp; used:</a:t>
            </a:r>
            <a:endParaRPr sz="1100" dirty="0"/>
          </a:p>
          <a:p>
            <a:pPr marL="914400" lvl="1" indent="-298450" algn="l" rtl="0">
              <a:spcBef>
                <a:spcPts val="1600"/>
              </a:spcBef>
              <a:spcAft>
                <a:spcPts val="0"/>
              </a:spcAft>
              <a:buSzPts val="1100"/>
              <a:buChar char="○"/>
            </a:pPr>
            <a:r>
              <a:rPr lang="en-US" sz="1100" dirty="0" smtClean="0"/>
              <a:t>28</a:t>
            </a:r>
            <a:r>
              <a:rPr lang="en" sz="1100" dirty="0" smtClean="0"/>
              <a:t> </a:t>
            </a:r>
            <a:r>
              <a:rPr lang="en" sz="1100" dirty="0"/>
              <a:t>.h &amp; .cpp files</a:t>
            </a:r>
            <a:endParaRPr sz="1100" dirty="0"/>
          </a:p>
          <a:p>
            <a:pPr marL="914400" lvl="1" indent="-298450" algn="l" rtl="0">
              <a:spcBef>
                <a:spcPts val="0"/>
              </a:spcBef>
              <a:spcAft>
                <a:spcPts val="0"/>
              </a:spcAft>
              <a:buSzPts val="1100"/>
              <a:buChar char="○"/>
            </a:pPr>
            <a:r>
              <a:rPr lang="en" sz="1100" dirty="0"/>
              <a:t>22 .ogg files (sound &amp; music)</a:t>
            </a:r>
            <a:endParaRPr sz="1100" dirty="0"/>
          </a:p>
          <a:p>
            <a:pPr marL="914400" lvl="1" indent="-298450" algn="l" rtl="0">
              <a:spcBef>
                <a:spcPts val="0"/>
              </a:spcBef>
              <a:spcAft>
                <a:spcPts val="0"/>
              </a:spcAft>
              <a:buSzPts val="1100"/>
              <a:buChar char="○"/>
            </a:pPr>
            <a:r>
              <a:rPr lang="en" sz="1100" dirty="0"/>
              <a:t>3 .dat files (scores)</a:t>
            </a:r>
            <a:endParaRPr sz="1100" dirty="0"/>
          </a:p>
          <a:p>
            <a:pPr marL="914400" lvl="1" indent="-298450" algn="l" rtl="0">
              <a:spcBef>
                <a:spcPts val="0"/>
              </a:spcBef>
              <a:spcAft>
                <a:spcPts val="0"/>
              </a:spcAft>
              <a:buSzPts val="1100"/>
              <a:buChar char="○"/>
            </a:pPr>
            <a:r>
              <a:rPr lang="en" sz="1100" dirty="0" smtClean="0"/>
              <a:t>3</a:t>
            </a:r>
            <a:r>
              <a:rPr lang="en-US" sz="1100" dirty="0" smtClean="0"/>
              <a:t>6</a:t>
            </a:r>
            <a:r>
              <a:rPr lang="en" sz="1100" dirty="0" smtClean="0"/>
              <a:t> </a:t>
            </a:r>
            <a:r>
              <a:rPr lang="en" sz="1100" dirty="0"/>
              <a:t>.png files</a:t>
            </a:r>
            <a:endParaRPr sz="1100" dirty="0"/>
          </a:p>
          <a:p>
            <a:pPr marL="914400" lvl="1" indent="-298450" algn="l" rtl="0">
              <a:spcBef>
                <a:spcPts val="0"/>
              </a:spcBef>
              <a:spcAft>
                <a:spcPts val="0"/>
              </a:spcAft>
              <a:buSzPts val="1100"/>
              <a:buChar char="○"/>
            </a:pPr>
            <a:r>
              <a:rPr lang="en" sz="1100" dirty="0"/>
              <a:t>6 .ttf files</a:t>
            </a:r>
            <a:endParaRPr sz="1100" dirty="0"/>
          </a:p>
          <a:p>
            <a:pPr marL="914400" lvl="1" indent="-298450" algn="l" rtl="0">
              <a:spcBef>
                <a:spcPts val="0"/>
              </a:spcBef>
              <a:spcAft>
                <a:spcPts val="0"/>
              </a:spcAft>
              <a:buSzPts val="1100"/>
              <a:buChar char="○"/>
            </a:pPr>
            <a:r>
              <a:rPr lang="en" sz="1100" dirty="0"/>
              <a:t>Endless blood, sweat and tears</a:t>
            </a:r>
            <a:endParaRPr sz="1100" dirty="0"/>
          </a:p>
          <a:p>
            <a:pPr marL="0" lvl="0" indent="0" algn="l" rtl="0">
              <a:spcBef>
                <a:spcPts val="1600"/>
              </a:spcBef>
              <a:spcAft>
                <a:spcPts val="1600"/>
              </a:spcAft>
              <a:buNone/>
            </a:pPr>
            <a:endParaRPr dirty="0"/>
          </a:p>
        </p:txBody>
      </p:sp>
      <p:pic>
        <p:nvPicPr>
          <p:cNvPr id="69" name="Google Shape;69;p15"/>
          <p:cNvPicPr preferRelativeResize="0"/>
          <p:nvPr/>
        </p:nvPicPr>
        <p:blipFill>
          <a:blip r:embed="rId3">
            <a:alphaModFix/>
          </a:blip>
          <a:stretch>
            <a:fillRect/>
          </a:stretch>
        </p:blipFill>
        <p:spPr>
          <a:xfrm>
            <a:off x="7496050" y="3778900"/>
            <a:ext cx="381000" cy="381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 type</a:t>
            </a:r>
            <a:endParaRPr/>
          </a:p>
        </p:txBody>
      </p:sp>
      <p:sp>
        <p:nvSpPr>
          <p:cNvPr id="271" name="Google Shape;271;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In Menu.cpp</a:t>
            </a:r>
            <a:endParaRPr/>
          </a:p>
          <a:p>
            <a:pPr marL="457200" lvl="0" indent="-342900" algn="l" rtl="0">
              <a:lnSpc>
                <a:spcPct val="150000"/>
              </a:lnSpc>
              <a:spcBef>
                <a:spcPts val="0"/>
              </a:spcBef>
              <a:spcAft>
                <a:spcPts val="0"/>
              </a:spcAft>
              <a:buSzPts val="1800"/>
              <a:buChar char="●"/>
            </a:pPr>
            <a:r>
              <a:rPr lang="en"/>
              <a:t>RespawnManager.h</a:t>
            </a:r>
            <a:endParaRPr/>
          </a:p>
          <a:p>
            <a:pPr marL="457200" lvl="0" indent="-342900" algn="l" rtl="0">
              <a:lnSpc>
                <a:spcPct val="150000"/>
              </a:lnSpc>
              <a:spcBef>
                <a:spcPts val="0"/>
              </a:spcBef>
              <a:spcAft>
                <a:spcPts val="0"/>
              </a:spcAft>
              <a:buSzPts val="1800"/>
              <a:buChar char="●"/>
            </a:pPr>
            <a:r>
              <a:rPr lang="en"/>
              <a:t>ScoreBoard.h</a:t>
            </a:r>
            <a:endParaRPr/>
          </a:p>
          <a:p>
            <a:pPr marL="457200" lvl="0" indent="-342900" algn="l" rtl="0">
              <a:lnSpc>
                <a:spcPct val="150000"/>
              </a:lnSpc>
              <a:spcBef>
                <a:spcPts val="0"/>
              </a:spcBef>
              <a:spcAft>
                <a:spcPts val="0"/>
              </a:spcAft>
              <a:buSzPts val="1800"/>
              <a:buChar char="●"/>
            </a:pPr>
            <a:r>
              <a:rPr lang="en"/>
              <a:t>Screen.cpp</a:t>
            </a:r>
            <a:endParaRPr/>
          </a:p>
          <a:p>
            <a:pPr marL="457200" lvl="0" indent="-342900" algn="l" rtl="0">
              <a:lnSpc>
                <a:spcPct val="150000"/>
              </a:lnSpc>
              <a:spcBef>
                <a:spcPts val="0"/>
              </a:spcBef>
              <a:spcAft>
                <a:spcPts val="0"/>
              </a:spcAft>
              <a:buSzPts val="1800"/>
              <a:buChar char="●"/>
            </a:pPr>
            <a:r>
              <a:rPr lang="en"/>
              <a:t>SoundPlayer.h</a:t>
            </a:r>
            <a:endParaRPr/>
          </a:p>
          <a:p>
            <a:pPr marL="457200" lvl="0" indent="-342900" algn="l" rtl="0">
              <a:lnSpc>
                <a:spcPct val="150000"/>
              </a:lnSpc>
              <a:spcBef>
                <a:spcPts val="0"/>
              </a:spcBef>
              <a:spcAft>
                <a:spcPts val="0"/>
              </a:spcAft>
              <a:buSzPts val="1800"/>
              <a:buChar char="●"/>
            </a:pPr>
            <a:r>
              <a:rPr lang="en"/>
              <a:t>TileMap.h</a:t>
            </a:r>
            <a:endParaRPr/>
          </a:p>
          <a:p>
            <a:pPr marL="457200" lvl="0" indent="-342900" algn="l" rtl="0">
              <a:lnSpc>
                <a:spcPct val="150000"/>
              </a:lnSpc>
              <a:spcBef>
                <a:spcPts val="0"/>
              </a:spcBef>
              <a:spcAft>
                <a:spcPts val="0"/>
              </a:spcAft>
              <a:buSzPts val="1800"/>
              <a:buChar char="●"/>
            </a:pPr>
            <a:r>
              <a:rPr lang="en"/>
              <a:t>etc.</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72" name="Google Shape;272;p42"/>
          <p:cNvPicPr preferRelativeResize="0"/>
          <p:nvPr/>
        </p:nvPicPr>
        <p:blipFill>
          <a:blip r:embed="rId3">
            <a:alphaModFix/>
          </a:blip>
          <a:stretch>
            <a:fillRect/>
          </a:stretch>
        </p:blipFill>
        <p:spPr>
          <a:xfrm>
            <a:off x="3475050" y="2056650"/>
            <a:ext cx="4655350" cy="5151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nullptr</a:t>
            </a:r>
            <a:endParaRPr/>
          </a:p>
        </p:txBody>
      </p:sp>
      <p:sp>
        <p:nvSpPr>
          <p:cNvPr id="278" name="Google Shape;278;p43"/>
          <p:cNvSpPr txBox="1">
            <a:spLocks noGrp="1"/>
          </p:cNvSpPr>
          <p:nvPr>
            <p:ph type="body" idx="1"/>
          </p:nvPr>
        </p:nvSpPr>
        <p:spPr>
          <a:xfrm>
            <a:off x="311700" y="14659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GraphicalGameObject.h:</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In Screen.h:</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etc (there’s a lot!)</a:t>
            </a:r>
            <a:endParaRPr/>
          </a:p>
        </p:txBody>
      </p:sp>
      <p:pic>
        <p:nvPicPr>
          <p:cNvPr id="279" name="Google Shape;279;p43"/>
          <p:cNvPicPr preferRelativeResize="0"/>
          <p:nvPr/>
        </p:nvPicPr>
        <p:blipFill>
          <a:blip r:embed="rId3">
            <a:alphaModFix/>
          </a:blip>
          <a:stretch>
            <a:fillRect/>
          </a:stretch>
        </p:blipFill>
        <p:spPr>
          <a:xfrm>
            <a:off x="3548658" y="1465950"/>
            <a:ext cx="3417725" cy="450575"/>
          </a:xfrm>
          <a:prstGeom prst="rect">
            <a:avLst/>
          </a:prstGeom>
          <a:noFill/>
          <a:ln>
            <a:noFill/>
          </a:ln>
        </p:spPr>
      </p:pic>
      <p:pic>
        <p:nvPicPr>
          <p:cNvPr id="280" name="Google Shape;280;p43"/>
          <p:cNvPicPr preferRelativeResize="0"/>
          <p:nvPr/>
        </p:nvPicPr>
        <p:blipFill>
          <a:blip r:embed="rId4">
            <a:alphaModFix/>
          </a:blip>
          <a:stretch>
            <a:fillRect/>
          </a:stretch>
        </p:blipFill>
        <p:spPr>
          <a:xfrm>
            <a:off x="3548650" y="3016863"/>
            <a:ext cx="4206025" cy="3145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nSpc>
                <a:spcPct val="115000"/>
              </a:lnSpc>
              <a:spcAft>
                <a:spcPts val="1600"/>
              </a:spcAft>
            </a:pPr>
            <a:r>
              <a:rPr lang="en" sz="2400" dirty="0">
                <a:solidFill>
                  <a:srgbClr val="FFFFFF"/>
                </a:solidFill>
              </a:rPr>
              <a:t>Range-based </a:t>
            </a:r>
            <a:r>
              <a:rPr lang="en" sz="2400" dirty="0" smtClean="0">
                <a:solidFill>
                  <a:srgbClr val="FFFFFF"/>
                </a:solidFill>
              </a:rPr>
              <a:t>for-loop</a:t>
            </a:r>
            <a:r>
              <a:rPr lang="en-US" sz="2400" dirty="0" smtClean="0">
                <a:solidFill>
                  <a:srgbClr val="FFFFFF"/>
                </a:solidFill>
              </a:rPr>
              <a:t> </a:t>
            </a:r>
            <a:r>
              <a:rPr lang="en-US" sz="2400" smtClean="0">
                <a:solidFill>
                  <a:srgbClr val="FFFFFF"/>
                </a:solidFill>
              </a:rPr>
              <a:t>&amp; </a:t>
            </a:r>
            <a:r>
              <a:rPr lang="en-US" sz="2400"/>
              <a:t>I</a:t>
            </a:r>
            <a:r>
              <a:rPr lang="en-US" sz="2400" smtClean="0"/>
              <a:t>nitializer </a:t>
            </a:r>
            <a:r>
              <a:rPr lang="en-US" sz="2400" dirty="0"/>
              <a:t>list </a:t>
            </a:r>
            <a:endParaRPr sz="2400" dirty="0">
              <a:solidFill>
                <a:srgbClr val="FFFFFF"/>
              </a:solidFill>
            </a:endParaRPr>
          </a:p>
        </p:txBody>
      </p:sp>
      <p:sp>
        <p:nvSpPr>
          <p:cNvPr id="286" name="Google Shape;286;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Screen.cpp:</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dirty="0"/>
              <a:t>In Menu.cpp:</a:t>
            </a: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 dirty="0"/>
              <a:t>etc.</a:t>
            </a:r>
            <a:endParaRPr dirty="0"/>
          </a:p>
        </p:txBody>
      </p:sp>
      <p:pic>
        <p:nvPicPr>
          <p:cNvPr id="287" name="Google Shape;287;p44"/>
          <p:cNvPicPr preferRelativeResize="0"/>
          <p:nvPr/>
        </p:nvPicPr>
        <p:blipFill>
          <a:blip r:embed="rId3">
            <a:alphaModFix/>
          </a:blip>
          <a:stretch>
            <a:fillRect/>
          </a:stretch>
        </p:blipFill>
        <p:spPr>
          <a:xfrm>
            <a:off x="2773375" y="1304913"/>
            <a:ext cx="5924550" cy="1266825"/>
          </a:xfrm>
          <a:prstGeom prst="rect">
            <a:avLst/>
          </a:prstGeom>
          <a:noFill/>
          <a:ln>
            <a:noFill/>
          </a:ln>
        </p:spPr>
      </p:pic>
      <p:pic>
        <p:nvPicPr>
          <p:cNvPr id="288" name="Google Shape;288;p44"/>
          <p:cNvPicPr preferRelativeResize="0"/>
          <p:nvPr/>
        </p:nvPicPr>
        <p:blipFill>
          <a:blip r:embed="rId4">
            <a:alphaModFix/>
          </a:blip>
          <a:stretch>
            <a:fillRect/>
          </a:stretch>
        </p:blipFill>
        <p:spPr>
          <a:xfrm>
            <a:off x="2781300" y="2858950"/>
            <a:ext cx="3581400" cy="11430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FFFFFF"/>
                </a:solidFill>
              </a:rPr>
              <a:t>Deleted constructors</a:t>
            </a:r>
            <a:endParaRPr sz="2400">
              <a:solidFill>
                <a:srgbClr val="FFFFFF"/>
              </a:solidFill>
            </a:endParaRPr>
          </a:p>
        </p:txBody>
      </p:sp>
      <p:sp>
        <p:nvSpPr>
          <p:cNvPr id="294" name="Google Shape;294;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In GraphicalGameObject.h: </a:t>
            </a:r>
            <a:endParaRPr/>
          </a:p>
        </p:txBody>
      </p:sp>
      <p:pic>
        <p:nvPicPr>
          <p:cNvPr id="295" name="Google Shape;295;p45"/>
          <p:cNvPicPr preferRelativeResize="0"/>
          <p:nvPr/>
        </p:nvPicPr>
        <p:blipFill>
          <a:blip r:embed="rId3">
            <a:alphaModFix/>
          </a:blip>
          <a:stretch>
            <a:fillRect/>
          </a:stretch>
        </p:blipFill>
        <p:spPr>
          <a:xfrm>
            <a:off x="2165213" y="2743988"/>
            <a:ext cx="4813575" cy="2333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FFFFFF"/>
                </a:solidFill>
              </a:rPr>
              <a:t>Improved object constructor</a:t>
            </a:r>
            <a:endParaRPr sz="2400">
              <a:solidFill>
                <a:srgbClr val="FFFFFF"/>
              </a:solidFill>
            </a:endParaRPr>
          </a:p>
        </p:txBody>
      </p:sp>
      <p:sp>
        <p:nvSpPr>
          <p:cNvPr id="301" name="Google Shape;301;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In MainCharacter.h:</a:t>
            </a:r>
            <a:endParaRPr/>
          </a:p>
          <a:p>
            <a:pPr marL="0" lvl="0" indent="0" algn="l" rtl="0">
              <a:spcBef>
                <a:spcPts val="1600"/>
              </a:spcBef>
              <a:spcAft>
                <a:spcPts val="0"/>
              </a:spcAft>
              <a:buNone/>
            </a:pPr>
            <a:endParaRPr/>
          </a:p>
          <a:p>
            <a:pPr marL="0" lvl="0" indent="0" algn="l" rtl="0">
              <a:spcBef>
                <a:spcPts val="1600"/>
              </a:spcBef>
              <a:spcAft>
                <a:spcPts val="0"/>
              </a:spcAft>
              <a:buNone/>
            </a:pPr>
            <a:r>
              <a:rPr lang="en"/>
              <a:t>In NormalUIButton:</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etc.</a:t>
            </a:r>
            <a:endParaRPr/>
          </a:p>
        </p:txBody>
      </p:sp>
      <p:pic>
        <p:nvPicPr>
          <p:cNvPr id="302" name="Google Shape;302;p46"/>
          <p:cNvPicPr preferRelativeResize="0"/>
          <p:nvPr/>
        </p:nvPicPr>
        <p:blipFill>
          <a:blip r:embed="rId3">
            <a:alphaModFix/>
          </a:blip>
          <a:stretch>
            <a:fillRect/>
          </a:stretch>
        </p:blipFill>
        <p:spPr>
          <a:xfrm>
            <a:off x="2416450" y="1817025"/>
            <a:ext cx="6634650" cy="179325"/>
          </a:xfrm>
          <a:prstGeom prst="rect">
            <a:avLst/>
          </a:prstGeom>
          <a:noFill/>
          <a:ln>
            <a:noFill/>
          </a:ln>
        </p:spPr>
      </p:pic>
      <p:pic>
        <p:nvPicPr>
          <p:cNvPr id="303" name="Google Shape;303;p46"/>
          <p:cNvPicPr preferRelativeResize="0"/>
          <p:nvPr/>
        </p:nvPicPr>
        <p:blipFill>
          <a:blip r:embed="rId4">
            <a:alphaModFix/>
          </a:blip>
          <a:stretch>
            <a:fillRect/>
          </a:stretch>
        </p:blipFill>
        <p:spPr>
          <a:xfrm>
            <a:off x="2416450" y="2795650"/>
            <a:ext cx="6415850" cy="47402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FFFFFF"/>
                </a:solidFill>
              </a:rPr>
              <a:t>Template with typename keyword</a:t>
            </a:r>
            <a:endParaRPr sz="2400">
              <a:solidFill>
                <a:srgbClr val="FFFFFF"/>
              </a:solidFill>
            </a:endParaRPr>
          </a:p>
        </p:txBody>
      </p:sp>
      <p:sp>
        <p:nvSpPr>
          <p:cNvPr id="309" name="Google Shape;309;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RespawnManager.h:</a:t>
            </a:r>
            <a:endParaRPr/>
          </a:p>
          <a:p>
            <a:pPr marL="0" lvl="0" indent="0" algn="l" rtl="0">
              <a:spcBef>
                <a:spcPts val="1600"/>
              </a:spcBef>
              <a:spcAft>
                <a:spcPts val="0"/>
              </a:spcAft>
              <a:buNone/>
            </a:pPr>
            <a:endParaRPr/>
          </a:p>
          <a:p>
            <a:pPr marL="0" lvl="0" indent="0" algn="l" rtl="0">
              <a:spcBef>
                <a:spcPts val="1600"/>
              </a:spcBef>
              <a:spcAft>
                <a:spcPts val="0"/>
              </a:spcAft>
              <a:buNone/>
            </a:pPr>
            <a:r>
              <a:rPr lang="en"/>
              <a:t>...</a:t>
            </a:r>
            <a:endParaRPr/>
          </a:p>
          <a:p>
            <a:pPr marL="0" lvl="0" indent="0" algn="l" rtl="0">
              <a:spcBef>
                <a:spcPts val="1600"/>
              </a:spcBef>
              <a:spcAft>
                <a:spcPts val="0"/>
              </a:spcAft>
              <a:buNone/>
            </a:pPr>
            <a:r>
              <a:rPr lang="en"/>
              <a:t>…</a:t>
            </a:r>
            <a:endParaRPr/>
          </a:p>
          <a:p>
            <a:pPr marL="0" lvl="0" indent="0" algn="l" rtl="0">
              <a:spcBef>
                <a:spcPts val="1600"/>
              </a:spcBef>
              <a:spcAft>
                <a:spcPts val="1600"/>
              </a:spcAft>
              <a:buNone/>
            </a:pPr>
            <a:endParaRPr/>
          </a:p>
        </p:txBody>
      </p:sp>
      <p:pic>
        <p:nvPicPr>
          <p:cNvPr id="310" name="Google Shape;310;p47"/>
          <p:cNvPicPr preferRelativeResize="0"/>
          <p:nvPr/>
        </p:nvPicPr>
        <p:blipFill>
          <a:blip r:embed="rId3">
            <a:alphaModFix/>
          </a:blip>
          <a:stretch>
            <a:fillRect/>
          </a:stretch>
        </p:blipFill>
        <p:spPr>
          <a:xfrm>
            <a:off x="311700" y="1948263"/>
            <a:ext cx="4715700" cy="400125"/>
          </a:xfrm>
          <a:prstGeom prst="rect">
            <a:avLst/>
          </a:prstGeom>
          <a:noFill/>
          <a:ln>
            <a:noFill/>
          </a:ln>
        </p:spPr>
      </p:pic>
      <p:pic>
        <p:nvPicPr>
          <p:cNvPr id="311" name="Google Shape;311;p47"/>
          <p:cNvPicPr preferRelativeResize="0"/>
          <p:nvPr/>
        </p:nvPicPr>
        <p:blipFill>
          <a:blip r:embed="rId4">
            <a:alphaModFix/>
          </a:blip>
          <a:stretch>
            <a:fillRect/>
          </a:stretch>
        </p:blipFill>
        <p:spPr>
          <a:xfrm>
            <a:off x="311705" y="3116380"/>
            <a:ext cx="4715700" cy="103449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Lambda function</a:t>
            </a:r>
            <a:endParaRPr/>
          </a:p>
        </p:txBody>
      </p:sp>
      <p:sp>
        <p:nvSpPr>
          <p:cNvPr id="317" name="Google Shape;317;p48"/>
          <p:cNvSpPr txBox="1">
            <a:spLocks noGrp="1"/>
          </p:cNvSpPr>
          <p:nvPr>
            <p:ph type="body" idx="1"/>
          </p:nvPr>
        </p:nvSpPr>
        <p:spPr>
          <a:xfrm>
            <a:off x="311700" y="1418175"/>
            <a:ext cx="2792400" cy="9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 SoundPlayer: </a:t>
            </a:r>
            <a:endParaRPr/>
          </a:p>
        </p:txBody>
      </p:sp>
      <p:pic>
        <p:nvPicPr>
          <p:cNvPr id="318" name="Google Shape;318;p48"/>
          <p:cNvPicPr preferRelativeResize="0"/>
          <p:nvPr/>
        </p:nvPicPr>
        <p:blipFill>
          <a:blip r:embed="rId3">
            <a:alphaModFix/>
          </a:blip>
          <a:stretch>
            <a:fillRect/>
          </a:stretch>
        </p:blipFill>
        <p:spPr>
          <a:xfrm>
            <a:off x="336750" y="2196900"/>
            <a:ext cx="8470501" cy="749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FFFFFF"/>
                </a:solidFill>
              </a:rPr>
              <a:t>Strongly typed enum</a:t>
            </a:r>
            <a:endParaRPr sz="2400">
              <a:solidFill>
                <a:srgbClr val="FFFFFF"/>
              </a:solidFill>
            </a:endParaRPr>
          </a:p>
        </p:txBody>
      </p:sp>
      <p:sp>
        <p:nvSpPr>
          <p:cNvPr id="324" name="Google Shape;324;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DifficultySettings.h:</a:t>
            </a:r>
            <a:endParaRPr/>
          </a:p>
          <a:p>
            <a:pPr marL="0" lvl="0" indent="0" algn="l" rtl="0">
              <a:spcBef>
                <a:spcPts val="1600"/>
              </a:spcBef>
              <a:spcAft>
                <a:spcPts val="0"/>
              </a:spcAft>
              <a:buNone/>
            </a:pPr>
            <a:r>
              <a:rPr lang="en"/>
              <a:t>In MageBlast.h:</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In MusicPlayer.h &amp; SoundPlayer.h:</a:t>
            </a:r>
            <a:endParaRPr/>
          </a:p>
        </p:txBody>
      </p:sp>
      <p:pic>
        <p:nvPicPr>
          <p:cNvPr id="325" name="Google Shape;325;p49"/>
          <p:cNvPicPr preferRelativeResize="0"/>
          <p:nvPr/>
        </p:nvPicPr>
        <p:blipFill>
          <a:blip r:embed="rId3">
            <a:alphaModFix/>
          </a:blip>
          <a:stretch>
            <a:fillRect/>
          </a:stretch>
        </p:blipFill>
        <p:spPr>
          <a:xfrm>
            <a:off x="2714625" y="1806150"/>
            <a:ext cx="3496225" cy="158469"/>
          </a:xfrm>
          <a:prstGeom prst="rect">
            <a:avLst/>
          </a:prstGeom>
          <a:noFill/>
          <a:ln>
            <a:noFill/>
          </a:ln>
        </p:spPr>
      </p:pic>
      <p:pic>
        <p:nvPicPr>
          <p:cNvPr id="326" name="Google Shape;326;p49"/>
          <p:cNvPicPr preferRelativeResize="0"/>
          <p:nvPr/>
        </p:nvPicPr>
        <p:blipFill>
          <a:blip r:embed="rId4">
            <a:alphaModFix/>
          </a:blip>
          <a:stretch>
            <a:fillRect/>
          </a:stretch>
        </p:blipFill>
        <p:spPr>
          <a:xfrm>
            <a:off x="2714625" y="1335738"/>
            <a:ext cx="3971925" cy="152400"/>
          </a:xfrm>
          <a:prstGeom prst="rect">
            <a:avLst/>
          </a:prstGeom>
          <a:noFill/>
          <a:ln>
            <a:noFill/>
          </a:ln>
        </p:spPr>
      </p:pic>
      <p:pic>
        <p:nvPicPr>
          <p:cNvPr id="327" name="Google Shape;327;p49"/>
          <p:cNvPicPr preferRelativeResize="0"/>
          <p:nvPr/>
        </p:nvPicPr>
        <p:blipFill>
          <a:blip r:embed="rId5">
            <a:alphaModFix/>
          </a:blip>
          <a:stretch>
            <a:fillRect/>
          </a:stretch>
        </p:blipFill>
        <p:spPr>
          <a:xfrm>
            <a:off x="4410613" y="2906050"/>
            <a:ext cx="1800225" cy="1409700"/>
          </a:xfrm>
          <a:prstGeom prst="rect">
            <a:avLst/>
          </a:prstGeom>
          <a:noFill/>
          <a:ln>
            <a:noFill/>
          </a:ln>
        </p:spPr>
      </p:pic>
      <p:pic>
        <p:nvPicPr>
          <p:cNvPr id="328" name="Google Shape;328;p49"/>
          <p:cNvPicPr preferRelativeResize="0"/>
          <p:nvPr/>
        </p:nvPicPr>
        <p:blipFill>
          <a:blip r:embed="rId6">
            <a:alphaModFix/>
          </a:blip>
          <a:stretch>
            <a:fillRect/>
          </a:stretch>
        </p:blipFill>
        <p:spPr>
          <a:xfrm>
            <a:off x="6686550" y="2372650"/>
            <a:ext cx="1866900" cy="2476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unordered_set</a:t>
            </a:r>
            <a:endParaRPr/>
          </a:p>
        </p:txBody>
      </p:sp>
      <p:sp>
        <p:nvSpPr>
          <p:cNvPr id="334" name="Google Shape;334;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 Mage.h:</a:t>
            </a:r>
            <a:endParaRPr/>
          </a:p>
        </p:txBody>
      </p:sp>
      <p:pic>
        <p:nvPicPr>
          <p:cNvPr id="335" name="Google Shape;335;p50"/>
          <p:cNvPicPr preferRelativeResize="0"/>
          <p:nvPr/>
        </p:nvPicPr>
        <p:blipFill>
          <a:blip r:embed="rId3">
            <a:alphaModFix/>
          </a:blip>
          <a:stretch>
            <a:fillRect/>
          </a:stretch>
        </p:blipFill>
        <p:spPr>
          <a:xfrm>
            <a:off x="1798575" y="1319350"/>
            <a:ext cx="4900750" cy="180550"/>
          </a:xfrm>
          <a:prstGeom prst="rect">
            <a:avLst/>
          </a:prstGeom>
          <a:noFill/>
          <a:ln>
            <a:noFill/>
          </a:ln>
        </p:spPr>
      </p:pic>
      <p:pic>
        <p:nvPicPr>
          <p:cNvPr id="336" name="Google Shape;336;p50"/>
          <p:cNvPicPr preferRelativeResize="0"/>
          <p:nvPr/>
        </p:nvPicPr>
        <p:blipFill>
          <a:blip r:embed="rId4">
            <a:alphaModFix/>
          </a:blip>
          <a:stretch>
            <a:fillRect/>
          </a:stretch>
        </p:blipFill>
        <p:spPr>
          <a:xfrm>
            <a:off x="867575" y="2232025"/>
            <a:ext cx="6762750" cy="12573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Style Guidelines</a:t>
            </a:r>
            <a:endParaRPr/>
          </a:p>
          <a:p>
            <a:pPr marL="0" lvl="0" indent="0" algn="l" rtl="0">
              <a:spcBef>
                <a:spcPts val="0"/>
              </a:spcBef>
              <a:spcAft>
                <a:spcPts val="0"/>
              </a:spcAft>
              <a:buNone/>
            </a:pPr>
            <a:endParaRPr/>
          </a:p>
        </p:txBody>
      </p:sp>
      <p:sp>
        <p:nvSpPr>
          <p:cNvPr id="342" name="Google Shape;342;p51"/>
          <p:cNvSpPr txBox="1">
            <a:spLocks noGrp="1"/>
          </p:cNvSpPr>
          <p:nvPr>
            <p:ph type="body" idx="1"/>
          </p:nvPr>
        </p:nvSpPr>
        <p:spPr>
          <a:xfrm>
            <a:off x="311700" y="962975"/>
            <a:ext cx="8520600" cy="3416400"/>
          </a:xfrm>
          <a:prstGeom prst="rect">
            <a:avLst/>
          </a:prstGeom>
        </p:spPr>
        <p:txBody>
          <a:bodyPr spcFirstLastPara="1" wrap="square" lIns="91425" tIns="91425" rIns="91425" bIns="91425" anchor="t" anchorCtr="0">
            <a:noAutofit/>
          </a:bodyPr>
          <a:lstStyle/>
          <a:p>
            <a:pPr marL="457200" lvl="0" indent="0" algn="l" rtl="0">
              <a:lnSpc>
                <a:spcPct val="100000"/>
              </a:lnSpc>
              <a:spcBef>
                <a:spcPts val="1800"/>
              </a:spcBef>
              <a:spcAft>
                <a:spcPts val="0"/>
              </a:spcAft>
              <a:buNone/>
            </a:pPr>
            <a:r>
              <a:rPr lang="en"/>
              <a:t>Entity Naming</a:t>
            </a:r>
            <a:endParaRPr/>
          </a:p>
          <a:p>
            <a:pPr marL="914400" lvl="1" indent="-317500" algn="l" rtl="0">
              <a:lnSpc>
                <a:spcPct val="100000"/>
              </a:lnSpc>
              <a:spcBef>
                <a:spcPts val="1800"/>
              </a:spcBef>
              <a:spcAft>
                <a:spcPts val="0"/>
              </a:spcAft>
              <a:buSzPts val="1400"/>
              <a:buChar char="○"/>
            </a:pPr>
            <a:r>
              <a:rPr lang="en" sz="1400"/>
              <a:t>Names shall begin with a lowercase letter, shall be lower case and words shall begin with an uppercase letter.</a:t>
            </a:r>
            <a:endParaRPr sz="1400"/>
          </a:p>
          <a:p>
            <a:pPr marL="0" lvl="0" indent="0" algn="l" rtl="0">
              <a:lnSpc>
                <a:spcPct val="100000"/>
              </a:lnSpc>
              <a:spcBef>
                <a:spcPts val="1800"/>
              </a:spcBef>
              <a:spcAft>
                <a:spcPts val="0"/>
              </a:spcAft>
              <a:buNone/>
            </a:pPr>
            <a:endParaRPr/>
          </a:p>
          <a:p>
            <a:pPr marL="914400" lvl="1" indent="-317500" algn="l" rtl="0">
              <a:lnSpc>
                <a:spcPct val="100000"/>
              </a:lnSpc>
              <a:spcBef>
                <a:spcPts val="1400"/>
              </a:spcBef>
              <a:spcAft>
                <a:spcPts val="0"/>
              </a:spcAft>
              <a:buSzPts val="1400"/>
              <a:buChar char="○"/>
            </a:pPr>
            <a:r>
              <a:rPr lang="en" sz="1400"/>
              <a:t>Classes shall begin with an uppercase letter.</a:t>
            </a:r>
            <a:endParaRPr sz="1400">
              <a:highlight>
                <a:srgbClr val="FFFFFF"/>
              </a:highlight>
            </a:endParaRPr>
          </a:p>
          <a:p>
            <a:pPr marL="0" lvl="0" indent="0" algn="l" rtl="0">
              <a:lnSpc>
                <a:spcPct val="100000"/>
              </a:lnSpc>
              <a:spcBef>
                <a:spcPts val="1400"/>
              </a:spcBef>
              <a:spcAft>
                <a:spcPts val="0"/>
              </a:spcAft>
              <a:buClr>
                <a:srgbClr val="000000"/>
              </a:buClr>
              <a:buSzPts val="1100"/>
              <a:buFont typeface="Arial"/>
              <a:buNone/>
            </a:pPr>
            <a:endParaRPr sz="1300">
              <a:solidFill>
                <a:srgbClr val="FFFFFF"/>
              </a:solidFill>
              <a:highlight>
                <a:srgbClr val="000000"/>
              </a:highlight>
            </a:endParaRPr>
          </a:p>
          <a:p>
            <a:pPr marL="0" lvl="0" indent="0" algn="l" rtl="0">
              <a:spcBef>
                <a:spcPts val="400"/>
              </a:spcBef>
              <a:spcAft>
                <a:spcPts val="1600"/>
              </a:spcAft>
              <a:buNone/>
            </a:pPr>
            <a:endParaRPr>
              <a:solidFill>
                <a:srgbClr val="FFFFFF"/>
              </a:solidFill>
              <a:highlight>
                <a:srgbClr val="000000"/>
              </a:highlight>
            </a:endParaRPr>
          </a:p>
        </p:txBody>
      </p:sp>
      <p:pic>
        <p:nvPicPr>
          <p:cNvPr id="343" name="Google Shape;343;p51"/>
          <p:cNvPicPr preferRelativeResize="0"/>
          <p:nvPr/>
        </p:nvPicPr>
        <p:blipFill>
          <a:blip r:embed="rId3">
            <a:alphaModFix/>
          </a:blip>
          <a:stretch>
            <a:fillRect/>
          </a:stretch>
        </p:blipFill>
        <p:spPr>
          <a:xfrm>
            <a:off x="1328270" y="2232972"/>
            <a:ext cx="2613932" cy="161925"/>
          </a:xfrm>
          <a:prstGeom prst="rect">
            <a:avLst/>
          </a:prstGeom>
          <a:noFill/>
          <a:ln>
            <a:noFill/>
          </a:ln>
        </p:spPr>
      </p:pic>
      <p:pic>
        <p:nvPicPr>
          <p:cNvPr id="344" name="Google Shape;344;p51"/>
          <p:cNvPicPr preferRelativeResize="0"/>
          <p:nvPr/>
        </p:nvPicPr>
        <p:blipFill>
          <a:blip r:embed="rId4">
            <a:alphaModFix/>
          </a:blip>
          <a:stretch>
            <a:fillRect/>
          </a:stretch>
        </p:blipFill>
        <p:spPr>
          <a:xfrm>
            <a:off x="1313150" y="3191647"/>
            <a:ext cx="4357500" cy="217875"/>
          </a:xfrm>
          <a:prstGeom prst="rect">
            <a:avLst/>
          </a:prstGeom>
          <a:noFill/>
          <a:ln>
            <a:noFill/>
          </a:ln>
        </p:spPr>
      </p:pic>
      <p:pic>
        <p:nvPicPr>
          <p:cNvPr id="345" name="Google Shape;345;p51"/>
          <p:cNvPicPr preferRelativeResize="0"/>
          <p:nvPr/>
        </p:nvPicPr>
        <p:blipFill>
          <a:blip r:embed="rId5">
            <a:alphaModFix/>
          </a:blip>
          <a:stretch>
            <a:fillRect/>
          </a:stretch>
        </p:blipFill>
        <p:spPr>
          <a:xfrm>
            <a:off x="7320850" y="3636275"/>
            <a:ext cx="603175" cy="7439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
        <p:cNvGrpSpPr/>
        <p:nvPr/>
      </p:nvGrpSpPr>
      <p:grpSpPr>
        <a:xfrm>
          <a:off x="0" y="0"/>
          <a:ext cx="0" cy="0"/>
          <a:chOff x="0" y="0"/>
          <a:chExt cx="0" cy="0"/>
        </a:xfrm>
      </p:grpSpPr>
      <p:pic>
        <p:nvPicPr>
          <p:cNvPr id="2" name="Picture 1" descr="Screen Shot 2019-03-14 at 12.53.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727"/>
            <a:ext cx="9144000" cy="4837356"/>
          </a:xfrm>
          <a:prstGeom prst="rect">
            <a:avLst/>
          </a:prstGeom>
        </p:spPr>
      </p:pic>
      <p:sp>
        <p:nvSpPr>
          <p:cNvPr id="75" name="Google Shape;75;p16"/>
          <p:cNvSpPr txBox="1">
            <a:spLocks noGrp="1"/>
          </p:cNvSpPr>
          <p:nvPr>
            <p:ph type="title"/>
          </p:nvPr>
        </p:nvSpPr>
        <p:spPr>
          <a:xfrm>
            <a:off x="4653891" y="4438816"/>
            <a:ext cx="363976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UML </a:t>
            </a:r>
            <a:r>
              <a:rPr lang="en" dirty="0" smtClean="0">
                <a:solidFill>
                  <a:srgbClr val="000000"/>
                </a:solidFill>
              </a:rPr>
              <a:t>Diagram</a:t>
            </a:r>
            <a:r>
              <a:rPr lang="en-US" dirty="0" smtClean="0">
                <a:solidFill>
                  <a:srgbClr val="000000"/>
                </a:solidFill>
              </a:rPr>
              <a:t> Part 1</a:t>
            </a:r>
            <a:endParaRPr dirty="0">
              <a:solidFill>
                <a:srgbClr val="000000"/>
              </a:solidFill>
            </a:endParaRPr>
          </a:p>
          <a:p>
            <a:pPr marL="0" lvl="0" indent="0" algn="l" rtl="0">
              <a:spcBef>
                <a:spcPts val="0"/>
              </a:spcBef>
              <a:spcAft>
                <a:spcPts val="0"/>
              </a:spcAft>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2"/>
          <p:cNvSpPr txBox="1">
            <a:spLocks noGrp="1"/>
          </p:cNvSpPr>
          <p:nvPr>
            <p:ph type="title"/>
          </p:nvPr>
        </p:nvSpPr>
        <p:spPr>
          <a:xfrm>
            <a:off x="311700" y="3029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rgbClr val="000000"/>
              </a:buClr>
              <a:buSzPts val="1100"/>
              <a:buFont typeface="Arial"/>
              <a:buNone/>
            </a:pPr>
            <a:r>
              <a:rPr lang="en" sz="2400" b="1" dirty="0">
                <a:solidFill>
                  <a:srgbClr val="FFFFFF"/>
                </a:solidFill>
              </a:rPr>
              <a:t>Indentation and Spacing</a:t>
            </a:r>
            <a:endParaRPr sz="2400" b="1" dirty="0">
              <a:solidFill>
                <a:srgbClr val="FFFFFF"/>
              </a:solidFill>
            </a:endParaRPr>
          </a:p>
          <a:p>
            <a:pPr marL="0" lvl="0" indent="0" algn="l" rtl="0">
              <a:spcBef>
                <a:spcPts val="400"/>
              </a:spcBef>
              <a:spcAft>
                <a:spcPts val="0"/>
              </a:spcAft>
              <a:buNone/>
            </a:pPr>
            <a:endParaRPr dirty="0"/>
          </a:p>
        </p:txBody>
      </p:sp>
      <p:sp>
        <p:nvSpPr>
          <p:cNvPr id="351" name="Google Shape;351;p52"/>
          <p:cNvSpPr txBox="1">
            <a:spLocks noGrp="1"/>
          </p:cNvSpPr>
          <p:nvPr>
            <p:ph type="body" idx="1"/>
          </p:nvPr>
        </p:nvSpPr>
        <p:spPr>
          <a:xfrm>
            <a:off x="311700" y="875600"/>
            <a:ext cx="8520600" cy="34164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1400"/>
              </a:spcBef>
              <a:spcAft>
                <a:spcPts val="0"/>
              </a:spcAft>
              <a:buSzPts val="1300"/>
              <a:buChar char="●"/>
            </a:pPr>
            <a:r>
              <a:rPr lang="en" sz="1300" dirty="0">
                <a:highlight>
                  <a:srgbClr val="000000"/>
                </a:highlight>
              </a:rPr>
              <a:t>Braces shall follow "Indented Style".</a:t>
            </a:r>
            <a:endParaRPr sz="1300" dirty="0">
              <a:highlight>
                <a:srgbClr val="000000"/>
              </a:highlight>
            </a:endParaRPr>
          </a:p>
          <a:p>
            <a:pPr marL="914400" lvl="1" indent="-311150" algn="l" rtl="0">
              <a:lnSpc>
                <a:spcPct val="115000"/>
              </a:lnSpc>
              <a:spcBef>
                <a:spcPts val="0"/>
              </a:spcBef>
              <a:spcAft>
                <a:spcPts val="0"/>
              </a:spcAft>
              <a:buSzPts val="1300"/>
              <a:buChar char="○"/>
            </a:pPr>
            <a:r>
              <a:rPr lang="en" sz="1300" dirty="0">
                <a:highlight>
                  <a:srgbClr val="000000"/>
                </a:highlight>
              </a:rPr>
              <a:t>The Indented Bracing Style means that the curly brace pair are lined up with the surrounding statement. Statements and declarations between the braces are indented relative to the braces.</a:t>
            </a:r>
            <a:endParaRPr sz="1300" dirty="0">
              <a:highlight>
                <a:srgbClr val="000000"/>
              </a:highlight>
            </a:endParaRPr>
          </a:p>
          <a:p>
            <a:pPr marL="457200" lvl="0" indent="-311150" algn="l" rtl="0">
              <a:lnSpc>
                <a:spcPct val="115000"/>
              </a:lnSpc>
              <a:spcBef>
                <a:spcPts val="0"/>
              </a:spcBef>
              <a:spcAft>
                <a:spcPts val="0"/>
              </a:spcAft>
              <a:buSzPts val="1300"/>
              <a:buChar char="●"/>
            </a:pPr>
            <a:r>
              <a:rPr lang="en" sz="1300" dirty="0"/>
              <a:t>Braces without any contents may be placed on the same line. (optional)</a:t>
            </a:r>
            <a:endParaRPr sz="1300" dirty="0"/>
          </a:p>
          <a:p>
            <a:pPr marL="457200" lvl="0" indent="-311150" algn="l" rtl="0">
              <a:lnSpc>
                <a:spcPct val="115000"/>
              </a:lnSpc>
              <a:spcBef>
                <a:spcPts val="0"/>
              </a:spcBef>
              <a:spcAft>
                <a:spcPts val="0"/>
              </a:spcAft>
              <a:buSzPts val="1300"/>
              <a:buChar char="●"/>
            </a:pPr>
            <a:r>
              <a:rPr lang="en" sz="1300"/>
              <a:t>Conditional statement braces with only one statement may be placed on the same line as the conditional statement. </a:t>
            </a:r>
            <a:r>
              <a:rPr lang="en" sz="1300" dirty="0"/>
              <a:t>(optional)</a:t>
            </a:r>
            <a:endParaRPr sz="1300" dirty="0">
              <a:highlight>
                <a:srgbClr val="000000"/>
              </a:highlight>
            </a:endParaRPr>
          </a:p>
          <a:p>
            <a:pPr marL="457200" lvl="0" indent="-311150" algn="l" rtl="0">
              <a:lnSpc>
                <a:spcPct val="115000"/>
              </a:lnSpc>
              <a:spcBef>
                <a:spcPts val="0"/>
              </a:spcBef>
              <a:spcAft>
                <a:spcPts val="0"/>
              </a:spcAft>
              <a:buSzPts val="1300"/>
              <a:buChar char="●"/>
            </a:pPr>
            <a:r>
              <a:rPr lang="en" sz="1300" dirty="0">
                <a:highlight>
                  <a:srgbClr val="000000"/>
                </a:highlight>
              </a:rPr>
              <a:t>The code looks more consistent if all conditional and loop statements have braces.</a:t>
            </a:r>
            <a:endParaRPr sz="1300" dirty="0">
              <a:highlight>
                <a:srgbClr val="000000"/>
              </a:highlight>
            </a:endParaRPr>
          </a:p>
          <a:p>
            <a:pPr marL="914400" lvl="1" indent="-311150" algn="l" rtl="0">
              <a:lnSpc>
                <a:spcPct val="115000"/>
              </a:lnSpc>
              <a:spcBef>
                <a:spcPts val="0"/>
              </a:spcBef>
              <a:spcAft>
                <a:spcPts val="0"/>
              </a:spcAft>
              <a:buSzPts val="1300"/>
              <a:buChar char="○"/>
            </a:pPr>
            <a:r>
              <a:rPr lang="en" sz="1300" dirty="0">
                <a:highlight>
                  <a:srgbClr val="000000"/>
                </a:highlight>
              </a:rPr>
              <a:t>Even if there is only a single statement after the condition or loop statement today, there might be a need for more code in the future.</a:t>
            </a:r>
            <a:endParaRPr sz="1300" dirty="0">
              <a:highlight>
                <a:srgbClr val="000000"/>
              </a:highlight>
            </a:endParaRPr>
          </a:p>
          <a:p>
            <a:pPr marL="457200" lvl="0" indent="-311150" algn="l" rtl="0">
              <a:lnSpc>
                <a:spcPct val="115000"/>
              </a:lnSpc>
              <a:spcBef>
                <a:spcPts val="0"/>
              </a:spcBef>
              <a:spcAft>
                <a:spcPts val="0"/>
              </a:spcAft>
              <a:buSzPts val="1300"/>
              <a:buChar char="●"/>
            </a:pPr>
            <a:r>
              <a:rPr lang="en" sz="1300" dirty="0">
                <a:highlight>
                  <a:srgbClr val="000000"/>
                </a:highlight>
              </a:rPr>
              <a:t>Functions and class methods shall be separated by an additional new line.</a:t>
            </a:r>
            <a:endParaRPr sz="1300" dirty="0">
              <a:highlight>
                <a:srgbClr val="000000"/>
              </a:highlight>
            </a:endParaRPr>
          </a:p>
          <a:p>
            <a:pPr marL="0" lvl="0" indent="0" algn="l" rtl="0">
              <a:spcBef>
                <a:spcPts val="400"/>
              </a:spcBef>
              <a:spcAft>
                <a:spcPts val="1600"/>
              </a:spcAft>
              <a:buNone/>
            </a:pPr>
            <a:endParaRPr dirty="0"/>
          </a:p>
        </p:txBody>
      </p:sp>
      <p:pic>
        <p:nvPicPr>
          <p:cNvPr id="352" name="Google Shape;352;p52"/>
          <p:cNvPicPr preferRelativeResize="0"/>
          <p:nvPr/>
        </p:nvPicPr>
        <p:blipFill>
          <a:blip r:embed="rId3">
            <a:alphaModFix/>
          </a:blip>
          <a:stretch>
            <a:fillRect/>
          </a:stretch>
        </p:blipFill>
        <p:spPr>
          <a:xfrm>
            <a:off x="1181213" y="3773425"/>
            <a:ext cx="6781574" cy="9738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Files</a:t>
            </a:r>
            <a:endParaRPr/>
          </a:p>
        </p:txBody>
      </p:sp>
      <p:sp>
        <p:nvSpPr>
          <p:cNvPr id="358" name="Google Shape;358;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1400"/>
              </a:spcBef>
              <a:spcAft>
                <a:spcPts val="0"/>
              </a:spcAft>
              <a:buSzPts val="1300"/>
              <a:buChar char="●"/>
            </a:pPr>
            <a:r>
              <a:rPr lang="en" sz="1300"/>
              <a:t>File name shall be treated as case sensitive.</a:t>
            </a:r>
            <a:endParaRPr sz="1300"/>
          </a:p>
          <a:p>
            <a:pPr marL="457200" lvl="0" indent="-311150" algn="l" rtl="0">
              <a:lnSpc>
                <a:spcPct val="115000"/>
              </a:lnSpc>
              <a:spcBef>
                <a:spcPts val="0"/>
              </a:spcBef>
              <a:spcAft>
                <a:spcPts val="0"/>
              </a:spcAft>
              <a:buSzPts val="1300"/>
              <a:buChar char="●"/>
            </a:pPr>
            <a:r>
              <a:rPr lang="en" sz="1300"/>
              <a:t>C++ source files shall have extension ".cpp". </a:t>
            </a:r>
            <a:endParaRPr sz="1300"/>
          </a:p>
          <a:p>
            <a:pPr marL="457200" lvl="0" indent="-311150" algn="l" rtl="0">
              <a:lnSpc>
                <a:spcPct val="115000"/>
              </a:lnSpc>
              <a:spcBef>
                <a:spcPts val="0"/>
              </a:spcBef>
              <a:spcAft>
                <a:spcPts val="0"/>
              </a:spcAft>
              <a:buSzPts val="1300"/>
              <a:buChar char="●"/>
            </a:pPr>
            <a:r>
              <a:rPr lang="en" sz="1300"/>
              <a:t>C++ header files shall have extension ".h".</a:t>
            </a:r>
            <a:endParaRPr sz="1300"/>
          </a:p>
          <a:p>
            <a:pPr marL="457200" lvl="0" indent="-311150" algn="l" rtl="0">
              <a:lnSpc>
                <a:spcPct val="115000"/>
              </a:lnSpc>
              <a:spcBef>
                <a:spcPts val="0"/>
              </a:spcBef>
              <a:spcAft>
                <a:spcPts val="0"/>
              </a:spcAft>
              <a:buSzPts val="1300"/>
              <a:buChar char="●"/>
            </a:pPr>
            <a:r>
              <a:rPr lang="en" sz="1300"/>
              <a:t>Header files must have include guards.</a:t>
            </a:r>
            <a:endParaRPr sz="1300"/>
          </a:p>
          <a:p>
            <a:pPr marL="914400" lvl="1" indent="-311150" algn="l" rtl="0">
              <a:spcBef>
                <a:spcPts val="0"/>
              </a:spcBef>
              <a:spcAft>
                <a:spcPts val="0"/>
              </a:spcAft>
              <a:buSzPts val="1300"/>
              <a:buChar char="○"/>
            </a:pPr>
            <a:r>
              <a:rPr lang="en" sz="1300"/>
              <a:t>The include guard protects against the header file being included multiple times.</a:t>
            </a:r>
            <a:endParaRPr sz="1300"/>
          </a:p>
          <a:p>
            <a:pPr marL="0" lvl="0" indent="0" algn="l" rtl="0">
              <a:lnSpc>
                <a:spcPct val="115000"/>
              </a:lnSpc>
              <a:spcBef>
                <a:spcPts val="1800"/>
              </a:spcBef>
              <a:spcAft>
                <a:spcPts val="0"/>
              </a:spcAft>
              <a:buNone/>
            </a:pPr>
            <a:endParaRPr sz="1300"/>
          </a:p>
          <a:p>
            <a:pPr marL="0" lvl="0" indent="0" algn="l" rtl="0">
              <a:lnSpc>
                <a:spcPct val="115000"/>
              </a:lnSpc>
              <a:spcBef>
                <a:spcPts val="1800"/>
              </a:spcBef>
              <a:spcAft>
                <a:spcPts val="0"/>
              </a:spcAft>
              <a:buNone/>
            </a:pPr>
            <a:endParaRPr sz="1300"/>
          </a:p>
          <a:p>
            <a:pPr marL="457200" lvl="0" indent="-311150" algn="l" rtl="0">
              <a:lnSpc>
                <a:spcPct val="115000"/>
              </a:lnSpc>
              <a:spcBef>
                <a:spcPts val="1400"/>
              </a:spcBef>
              <a:spcAft>
                <a:spcPts val="0"/>
              </a:spcAft>
              <a:buSzPts val="1300"/>
              <a:buChar char="●"/>
            </a:pPr>
            <a:r>
              <a:rPr lang="en" sz="1300"/>
              <a:t>System header files shall be included with &lt;&gt; and project headers with "".</a:t>
            </a:r>
            <a:endParaRPr sz="1300"/>
          </a:p>
          <a:p>
            <a:pPr marL="457200" lvl="0" indent="0" algn="l" rtl="0">
              <a:lnSpc>
                <a:spcPct val="100000"/>
              </a:lnSpc>
              <a:spcBef>
                <a:spcPts val="1800"/>
              </a:spcBef>
              <a:spcAft>
                <a:spcPts val="400"/>
              </a:spcAft>
              <a:buNone/>
            </a:pPr>
            <a:endParaRPr sz="1200">
              <a:solidFill>
                <a:srgbClr val="FFFFFF"/>
              </a:solidFill>
            </a:endParaRPr>
          </a:p>
        </p:txBody>
      </p:sp>
      <p:pic>
        <p:nvPicPr>
          <p:cNvPr id="359" name="Google Shape;359;p53"/>
          <p:cNvPicPr preferRelativeResize="0"/>
          <p:nvPr/>
        </p:nvPicPr>
        <p:blipFill>
          <a:blip r:embed="rId3">
            <a:alphaModFix/>
          </a:blip>
          <a:stretch>
            <a:fillRect/>
          </a:stretch>
        </p:blipFill>
        <p:spPr>
          <a:xfrm>
            <a:off x="851225" y="3258100"/>
            <a:ext cx="795175" cy="239800"/>
          </a:xfrm>
          <a:prstGeom prst="rect">
            <a:avLst/>
          </a:prstGeom>
          <a:noFill/>
          <a:ln>
            <a:noFill/>
          </a:ln>
        </p:spPr>
      </p:pic>
      <p:pic>
        <p:nvPicPr>
          <p:cNvPr id="360" name="Google Shape;360;p53"/>
          <p:cNvPicPr preferRelativeResize="0"/>
          <p:nvPr/>
        </p:nvPicPr>
        <p:blipFill>
          <a:blip r:embed="rId4">
            <a:alphaModFix/>
          </a:blip>
          <a:stretch>
            <a:fillRect/>
          </a:stretch>
        </p:blipFill>
        <p:spPr>
          <a:xfrm>
            <a:off x="851225" y="2732088"/>
            <a:ext cx="2209800" cy="2571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Statements</a:t>
            </a:r>
            <a:endParaRPr/>
          </a:p>
        </p:txBody>
      </p:sp>
      <p:sp>
        <p:nvSpPr>
          <p:cNvPr id="366" name="Google Shape;366;p5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457200" lvl="0" indent="-317500" algn="l" rtl="0">
              <a:spcBef>
                <a:spcPts val="1400"/>
              </a:spcBef>
              <a:spcAft>
                <a:spcPts val="0"/>
              </a:spcAft>
              <a:buSzPts val="1400"/>
              <a:buChar char="●"/>
            </a:pPr>
            <a:r>
              <a:rPr lang="en" sz="1400" b="1"/>
              <a:t>All switch statements shall have a default label.</a:t>
            </a:r>
            <a:endParaRPr sz="1400" b="1"/>
          </a:p>
          <a:p>
            <a:pPr marL="914400" lvl="1" indent="-317500" algn="l" rtl="0">
              <a:spcBef>
                <a:spcPts val="0"/>
              </a:spcBef>
              <a:spcAft>
                <a:spcPts val="0"/>
              </a:spcAft>
              <a:buSzPts val="1400"/>
              <a:buChar char="○"/>
            </a:pPr>
            <a:r>
              <a:rPr lang="en"/>
              <a:t>Even if there is no action for the default label, it shall be included to show that the programmer has considered values not covered by case labels. If the case labels cover all possibilities, it is useful to put an assertion there to document the fact that it is impossible to get here. An assertion also protects from a future situation where a new possibility is introduced by mistake.</a:t>
            </a:r>
            <a:endParaRPr/>
          </a:p>
        </p:txBody>
      </p:sp>
      <p:pic>
        <p:nvPicPr>
          <p:cNvPr id="367" name="Google Shape;367;p54"/>
          <p:cNvPicPr preferRelativeResize="0"/>
          <p:nvPr/>
        </p:nvPicPr>
        <p:blipFill>
          <a:blip r:embed="rId3">
            <a:alphaModFix/>
          </a:blip>
          <a:stretch>
            <a:fillRect/>
          </a:stretch>
        </p:blipFill>
        <p:spPr>
          <a:xfrm>
            <a:off x="4121825" y="2417313"/>
            <a:ext cx="3924300" cy="26193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rgbClr val="000000"/>
              </a:buClr>
              <a:buSzPts val="1100"/>
              <a:buFont typeface="Arial"/>
              <a:buNone/>
            </a:pPr>
            <a:r>
              <a:rPr lang="en" sz="2400" b="1">
                <a:solidFill>
                  <a:srgbClr val="FFFFFF"/>
                </a:solidFill>
              </a:rPr>
              <a:t>Use the new cast operators</a:t>
            </a:r>
            <a:endParaRPr sz="2400">
              <a:solidFill>
                <a:srgbClr val="FFFFFF"/>
              </a:solidFill>
            </a:endParaRPr>
          </a:p>
        </p:txBody>
      </p:sp>
      <p:sp>
        <p:nvSpPr>
          <p:cNvPr id="373" name="Google Shape;373;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Use dynamic_cast, const_cast, reinterpret_cast and static_cast instead of the traditional C cast notation. These document better what is being performed.</a:t>
            </a:r>
            <a:endParaRPr sz="1400"/>
          </a:p>
          <a:p>
            <a:pPr marL="0" lvl="0" indent="0" algn="l" rtl="0">
              <a:spcBef>
                <a:spcPts val="1600"/>
              </a:spcBef>
              <a:spcAft>
                <a:spcPts val="0"/>
              </a:spcAft>
              <a:buNone/>
            </a:pPr>
            <a:r>
              <a:rPr lang="en" sz="1400"/>
              <a:t>In GameOver.cpp (dynamic and static casting):</a:t>
            </a:r>
            <a:endParaRPr sz="1400"/>
          </a:p>
          <a:p>
            <a:pPr marL="0" lvl="0" indent="0" algn="l" rtl="0">
              <a:spcBef>
                <a:spcPts val="1600"/>
              </a:spcBef>
              <a:spcAft>
                <a:spcPts val="0"/>
              </a:spcAft>
              <a:buNone/>
            </a:pPr>
            <a:endParaRPr sz="1400"/>
          </a:p>
          <a:p>
            <a:pPr marL="457200" lvl="0" indent="-317500" algn="l" rtl="0">
              <a:lnSpc>
                <a:spcPct val="100000"/>
              </a:lnSpc>
              <a:spcBef>
                <a:spcPts val="1600"/>
              </a:spcBef>
              <a:spcAft>
                <a:spcPts val="0"/>
              </a:spcAft>
              <a:buSzPts val="1400"/>
              <a:buChar char="●"/>
            </a:pPr>
            <a:r>
              <a:rPr lang="en" sz="1400"/>
              <a:t>Mage.h,</a:t>
            </a:r>
            <a:endParaRPr sz="1400"/>
          </a:p>
          <a:p>
            <a:pPr marL="457200" lvl="0" indent="-317500" algn="l" rtl="0">
              <a:lnSpc>
                <a:spcPct val="100000"/>
              </a:lnSpc>
              <a:spcBef>
                <a:spcPts val="0"/>
              </a:spcBef>
              <a:spcAft>
                <a:spcPts val="0"/>
              </a:spcAft>
              <a:buSzPts val="1400"/>
              <a:buChar char="●"/>
            </a:pPr>
            <a:r>
              <a:rPr lang="en" sz="1400"/>
              <a:t>ZombieBlast.h,</a:t>
            </a:r>
            <a:endParaRPr sz="1400"/>
          </a:p>
          <a:p>
            <a:pPr marL="457200" lvl="0" indent="-317500" algn="l" rtl="0">
              <a:lnSpc>
                <a:spcPct val="100000"/>
              </a:lnSpc>
              <a:spcBef>
                <a:spcPts val="0"/>
              </a:spcBef>
              <a:spcAft>
                <a:spcPts val="0"/>
              </a:spcAft>
              <a:buSzPts val="1400"/>
              <a:buChar char="●"/>
            </a:pPr>
            <a:r>
              <a:rPr lang="en" sz="1400"/>
              <a:t>MainCharacter.h,</a:t>
            </a:r>
            <a:endParaRPr sz="1400"/>
          </a:p>
          <a:p>
            <a:pPr marL="457200" lvl="0" indent="-317500" algn="l" rtl="0">
              <a:lnSpc>
                <a:spcPct val="100000"/>
              </a:lnSpc>
              <a:spcBef>
                <a:spcPts val="0"/>
              </a:spcBef>
              <a:spcAft>
                <a:spcPts val="0"/>
              </a:spcAft>
              <a:buSzPts val="1400"/>
              <a:buChar char="●"/>
            </a:pPr>
            <a:r>
              <a:rPr lang="en" sz="1400"/>
              <a:t>MageBlast,</a:t>
            </a:r>
            <a:endParaRPr sz="1400"/>
          </a:p>
          <a:p>
            <a:pPr marL="457200" lvl="0" indent="-317500" algn="l" rtl="0">
              <a:lnSpc>
                <a:spcPct val="100000"/>
              </a:lnSpc>
              <a:spcBef>
                <a:spcPts val="0"/>
              </a:spcBef>
              <a:spcAft>
                <a:spcPts val="0"/>
              </a:spcAft>
              <a:buSzPts val="1400"/>
              <a:buChar char="●"/>
            </a:pPr>
            <a:r>
              <a:rPr lang="en" sz="1400"/>
              <a:t>etc.</a:t>
            </a:r>
            <a:endParaRPr sz="1400"/>
          </a:p>
        </p:txBody>
      </p:sp>
      <p:pic>
        <p:nvPicPr>
          <p:cNvPr id="374" name="Google Shape;374;p55"/>
          <p:cNvPicPr preferRelativeResize="0"/>
          <p:nvPr/>
        </p:nvPicPr>
        <p:blipFill>
          <a:blip r:embed="rId3">
            <a:alphaModFix/>
          </a:blip>
          <a:stretch>
            <a:fillRect/>
          </a:stretch>
        </p:blipFill>
        <p:spPr>
          <a:xfrm>
            <a:off x="841974" y="2275700"/>
            <a:ext cx="7221349" cy="4644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6"/>
          <p:cNvSpPr txBox="1">
            <a:spLocks noGrp="1"/>
          </p:cNvSpPr>
          <p:nvPr>
            <p:ph type="body" idx="1"/>
          </p:nvPr>
        </p:nvSpPr>
        <p:spPr>
          <a:xfrm>
            <a:off x="311700" y="641600"/>
            <a:ext cx="8520600" cy="34164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Clr>
                <a:srgbClr val="000000"/>
              </a:buClr>
              <a:buSzPts val="1100"/>
              <a:buFont typeface="Arial"/>
              <a:buNone/>
            </a:pPr>
            <a:r>
              <a:rPr lang="en" b="1" i="1"/>
              <a:t>this</a:t>
            </a:r>
            <a:r>
              <a:rPr lang="en" b="1"/>
              <a:t> pointer shall be used when referencing class members</a:t>
            </a:r>
            <a:endParaRPr b="1"/>
          </a:p>
          <a:p>
            <a:pPr marL="0" lvl="0" indent="0" algn="l" rtl="0">
              <a:spcBef>
                <a:spcPts val="400"/>
              </a:spcBef>
              <a:spcAft>
                <a:spcPts val="1600"/>
              </a:spcAft>
              <a:buNone/>
            </a:pPr>
            <a:endParaRPr/>
          </a:p>
        </p:txBody>
      </p:sp>
      <p:pic>
        <p:nvPicPr>
          <p:cNvPr id="380" name="Google Shape;380;p56"/>
          <p:cNvPicPr preferRelativeResize="0"/>
          <p:nvPr/>
        </p:nvPicPr>
        <p:blipFill>
          <a:blip r:embed="rId3">
            <a:alphaModFix/>
          </a:blip>
          <a:stretch>
            <a:fillRect/>
          </a:stretch>
        </p:blipFill>
        <p:spPr>
          <a:xfrm>
            <a:off x="2307275" y="1958875"/>
            <a:ext cx="4529450" cy="12257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Q&amp;A</a:t>
            </a:r>
            <a:endParaRPr dirty="0"/>
          </a:p>
        </p:txBody>
      </p:sp>
      <p:sp>
        <p:nvSpPr>
          <p:cNvPr id="386" name="Google Shape;386;p57"/>
          <p:cNvSpPr txBox="1">
            <a:spLocks noGrp="1"/>
          </p:cNvSpPr>
          <p:nvPr>
            <p:ph type="body" idx="1"/>
          </p:nvPr>
        </p:nvSpPr>
        <p:spPr>
          <a:xfrm>
            <a:off x="2274600" y="915150"/>
            <a:ext cx="4594800" cy="33132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Clr>
                <a:srgbClr val="000000"/>
              </a:buClr>
              <a:buSzPts val="1100"/>
              <a:buFont typeface="Arial"/>
              <a:buNone/>
            </a:pPr>
            <a:r>
              <a:rPr lang="en" sz="1400"/>
              <a:t>What would be nice to improve:</a:t>
            </a:r>
            <a:endParaRPr sz="1400"/>
          </a:p>
          <a:p>
            <a:pPr marL="457200" lvl="0" indent="-304800" algn="l" rtl="0">
              <a:spcBef>
                <a:spcPts val="1400"/>
              </a:spcBef>
              <a:spcAft>
                <a:spcPts val="0"/>
              </a:spcAft>
              <a:buSzPts val="1200"/>
              <a:buChar char="●"/>
            </a:pPr>
            <a:r>
              <a:rPr lang="en" sz="1200">
                <a:highlight>
                  <a:srgbClr val="000000"/>
                </a:highlight>
              </a:rPr>
              <a:t>NPC not colliding with each other (now they sometimes step on each other)</a:t>
            </a:r>
            <a:endParaRPr sz="1200">
              <a:highlight>
                <a:srgbClr val="000000"/>
              </a:highlight>
            </a:endParaRPr>
          </a:p>
          <a:p>
            <a:pPr marL="457200" lvl="0" indent="-304800" algn="l" rtl="0">
              <a:spcBef>
                <a:spcPts val="0"/>
              </a:spcBef>
              <a:spcAft>
                <a:spcPts val="0"/>
              </a:spcAft>
              <a:buSzPts val="1200"/>
              <a:buChar char="●"/>
            </a:pPr>
            <a:r>
              <a:rPr lang="en" sz="1200">
                <a:highlight>
                  <a:srgbClr val="000000"/>
                </a:highlight>
              </a:rPr>
              <a:t>it would be good if we had a container to manage all the texture, fonts, etc</a:t>
            </a:r>
            <a:endParaRPr sz="1200">
              <a:highlight>
                <a:srgbClr val="000000"/>
              </a:highlight>
            </a:endParaRPr>
          </a:p>
          <a:p>
            <a:pPr marL="457200" lvl="0" indent="-304800" algn="l" rtl="0">
              <a:spcBef>
                <a:spcPts val="0"/>
              </a:spcBef>
              <a:spcAft>
                <a:spcPts val="0"/>
              </a:spcAft>
              <a:buSzPts val="1200"/>
              <a:buChar char="●"/>
            </a:pPr>
            <a:r>
              <a:rPr lang="en" sz="1200">
                <a:highlight>
                  <a:srgbClr val="000000"/>
                </a:highlight>
              </a:rPr>
              <a:t>we could add more stuff on the map</a:t>
            </a:r>
            <a:endParaRPr sz="1200">
              <a:highlight>
                <a:srgbClr val="000000"/>
              </a:highlight>
            </a:endParaRPr>
          </a:p>
          <a:p>
            <a:pPr marL="457200" lvl="0" indent="-304800" algn="l" rtl="0">
              <a:spcBef>
                <a:spcPts val="0"/>
              </a:spcBef>
              <a:spcAft>
                <a:spcPts val="0"/>
              </a:spcAft>
              <a:buSzPts val="1200"/>
              <a:buChar char="●"/>
            </a:pPr>
            <a:r>
              <a:rPr lang="en" sz="1200">
                <a:highlight>
                  <a:srgbClr val="000000"/>
                </a:highlight>
              </a:rPr>
              <a:t>deeper inheritance structure</a:t>
            </a:r>
            <a:endParaRPr sz="1200">
              <a:highlight>
                <a:srgbClr val="000000"/>
              </a:highlight>
            </a:endParaRPr>
          </a:p>
          <a:p>
            <a:pPr marL="457200" lvl="0" indent="-304800" algn="l" rtl="0">
              <a:spcBef>
                <a:spcPts val="0"/>
              </a:spcBef>
              <a:spcAft>
                <a:spcPts val="0"/>
              </a:spcAft>
              <a:buSzPts val="1200"/>
              <a:buChar char="●"/>
            </a:pPr>
            <a:r>
              <a:rPr lang="en" sz="1200">
                <a:highlight>
                  <a:srgbClr val="000000"/>
                </a:highlight>
              </a:rPr>
              <a:t>objects need a better way to communicate to avoid circular-dependency</a:t>
            </a:r>
            <a:endParaRPr sz="1200">
              <a:highlight>
                <a:srgbClr val="000000"/>
              </a:highlight>
            </a:endParaRPr>
          </a:p>
          <a:p>
            <a:pPr marL="457200" lvl="0" indent="-304800" algn="l" rtl="0">
              <a:spcBef>
                <a:spcPts val="0"/>
              </a:spcBef>
              <a:spcAft>
                <a:spcPts val="0"/>
              </a:spcAft>
              <a:buSzPts val="1200"/>
              <a:buChar char="●"/>
            </a:pPr>
            <a:r>
              <a:rPr lang="en" sz="1200">
                <a:highlight>
                  <a:srgbClr val="000000"/>
                </a:highlight>
              </a:rPr>
              <a:t>a base enemy class for all types of enemies with common methods (multiple inheritance)</a:t>
            </a:r>
            <a:endParaRPr sz="1200">
              <a:highlight>
                <a:srgbClr val="000000"/>
              </a:highlight>
            </a:endParaRPr>
          </a:p>
          <a:p>
            <a:pPr marL="457200" lvl="0" indent="-304800" algn="l" rtl="0">
              <a:spcBef>
                <a:spcPts val="0"/>
              </a:spcBef>
              <a:spcAft>
                <a:spcPts val="0"/>
              </a:spcAft>
              <a:buSzPts val="1200"/>
              <a:buChar char="●"/>
            </a:pPr>
            <a:r>
              <a:rPr lang="en" sz="1200">
                <a:highlight>
                  <a:srgbClr val="000000"/>
                </a:highlight>
              </a:rPr>
              <a:t>Strict guideline rules, implemented from the beginning of the project</a:t>
            </a:r>
            <a:endParaRPr sz="1200">
              <a:highlight>
                <a:srgbClr val="000000"/>
              </a:highlight>
            </a:endParaRPr>
          </a:p>
          <a:p>
            <a:pPr marL="0" lvl="0" indent="0" algn="l" rtl="0">
              <a:spcBef>
                <a:spcPts val="1400"/>
              </a:spcBef>
              <a:spcAft>
                <a:spcPts val="0"/>
              </a:spcAft>
              <a:buNone/>
            </a:pPr>
            <a:endParaRPr sz="1400">
              <a:highlight>
                <a:srgbClr val="000000"/>
              </a:highlight>
            </a:endParaRPr>
          </a:p>
          <a:p>
            <a:pPr marL="0" lvl="0" indent="0" algn="l" rtl="0">
              <a:spcBef>
                <a:spcPts val="400"/>
              </a:spcBef>
              <a:spcAft>
                <a:spcPts val="1600"/>
              </a:spcAft>
              <a:buNone/>
            </a:pPr>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8"/>
          <p:cNvPicPr preferRelativeResize="0"/>
          <p:nvPr/>
        </p:nvPicPr>
        <p:blipFill>
          <a:blip r:embed="rId3">
            <a:alphaModFix/>
          </a:blip>
          <a:stretch>
            <a:fillRect/>
          </a:stretch>
        </p:blipFill>
        <p:spPr>
          <a:xfrm>
            <a:off x="1654825" y="1667400"/>
            <a:ext cx="6029000" cy="1808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73"/>
        <p:cNvGrpSpPr/>
        <p:nvPr/>
      </p:nvGrpSpPr>
      <p:grpSpPr>
        <a:xfrm>
          <a:off x="0" y="0"/>
          <a:ext cx="0" cy="0"/>
          <a:chOff x="0" y="0"/>
          <a:chExt cx="0" cy="0"/>
        </a:xfrm>
      </p:grpSpPr>
      <p:pic>
        <p:nvPicPr>
          <p:cNvPr id="2" name="Picture 1" descr="Screen Shot 2019-03-14 at 12.55.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2" y="0"/>
            <a:ext cx="9125318" cy="5143500"/>
          </a:xfrm>
          <a:prstGeom prst="rect">
            <a:avLst/>
          </a:prstGeom>
        </p:spPr>
      </p:pic>
      <p:sp>
        <p:nvSpPr>
          <p:cNvPr id="75" name="Google Shape;75;p16"/>
          <p:cNvSpPr txBox="1">
            <a:spLocks noGrp="1"/>
          </p:cNvSpPr>
          <p:nvPr>
            <p:ph type="title"/>
          </p:nvPr>
        </p:nvSpPr>
        <p:spPr>
          <a:xfrm>
            <a:off x="4722700" y="4271880"/>
            <a:ext cx="416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UML </a:t>
            </a:r>
            <a:r>
              <a:rPr lang="en" dirty="0" smtClean="0">
                <a:solidFill>
                  <a:srgbClr val="000000"/>
                </a:solidFill>
              </a:rPr>
              <a:t>Diagram</a:t>
            </a:r>
            <a:r>
              <a:rPr lang="en-US" dirty="0" smtClean="0">
                <a:solidFill>
                  <a:srgbClr val="000000"/>
                </a:solidFill>
              </a:rPr>
              <a:t> Part 2</a:t>
            </a:r>
            <a:endParaRPr dirty="0">
              <a:solidFill>
                <a:srgbClr val="00000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59790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0" y="629618"/>
            <a:ext cx="3224696" cy="3854034"/>
          </a:xfrm>
          <a:prstGeom prst="rect">
            <a:avLst/>
          </a:prstGeom>
        </p:spPr>
        <p:txBody>
          <a:bodyPr spcFirstLastPara="1" wrap="square" lIns="91425" tIns="91425" rIns="91425" bIns="91425" anchor="t" anchorCtr="0">
            <a:noAutofit/>
          </a:bodyPr>
          <a:lstStyle/>
          <a:p>
            <a:pPr lvl="0"/>
            <a:r>
              <a:rPr lang="en-US" dirty="0" err="1" smtClean="0">
                <a:solidFill>
                  <a:schemeClr val="bg1"/>
                </a:solidFill>
              </a:rPr>
              <a:t>FileLoadException</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 dirty="0" smtClean="0">
                <a:solidFill>
                  <a:schemeClr val="bg1"/>
                </a:solidFill>
              </a:rPr>
              <a:t>GameObject </a:t>
            </a:r>
            <a:r>
              <a:rPr lang="en" dirty="0">
                <a:solidFill>
                  <a:schemeClr val="bg1"/>
                </a:solidFill>
              </a:rPr>
              <a:t>and its children</a:t>
            </a:r>
            <a:r>
              <a:rPr lang="en-US" dirty="0">
                <a:solidFill>
                  <a:schemeClr val="bg1"/>
                </a:solidFill>
              </a:rPr>
              <a:t/>
            </a:r>
            <a:br>
              <a:rPr lang="en-US" dirty="0">
                <a:solidFill>
                  <a:schemeClr val="bg1"/>
                </a:solidFill>
              </a:rPr>
            </a:br>
            <a:endParaRPr dirty="0">
              <a:solidFill>
                <a:schemeClr val="bg1"/>
              </a:solidFill>
            </a:endParaRPr>
          </a:p>
        </p:txBody>
      </p:sp>
      <p:pic>
        <p:nvPicPr>
          <p:cNvPr id="2" name="Picture 1" descr="Screen Shot 2019-03-14 at 1.04.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216" y="0"/>
            <a:ext cx="6040783"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67526" y="2289287"/>
            <a:ext cx="350934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rgbClr val="212121"/>
                </a:solidFill>
              </a:rPr>
              <a:t>Independent </a:t>
            </a:r>
            <a:r>
              <a:rPr lang="en" dirty="0" smtClean="0">
                <a:solidFill>
                  <a:srgbClr val="212121"/>
                </a:solidFill>
              </a:rPr>
              <a:t>class</a:t>
            </a:r>
            <a:r>
              <a:rPr lang="en-US" dirty="0" err="1" smtClean="0">
                <a:solidFill>
                  <a:srgbClr val="212121"/>
                </a:solidFill>
              </a:rPr>
              <a:t>es</a:t>
            </a:r>
            <a:endParaRPr dirty="0">
              <a:solidFill>
                <a:srgbClr val="212121"/>
              </a:solidFill>
            </a:endParaRPr>
          </a:p>
        </p:txBody>
      </p:sp>
      <p:pic>
        <p:nvPicPr>
          <p:cNvPr id="2" name="Picture 1" descr="Screen Shot 2019-03-14 at 1.05.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202" y="0"/>
            <a:ext cx="4718988" cy="5143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1374671" y="0"/>
            <a:ext cx="6608285" cy="5143499"/>
          </a:xfrm>
          <a:prstGeom prst="rect">
            <a:avLst/>
          </a:prstGeom>
          <a:noFill/>
          <a:ln>
            <a:noFill/>
          </a:ln>
        </p:spPr>
      </p:pic>
      <p:sp>
        <p:nvSpPr>
          <p:cNvPr id="103" name="Google Shape;103;p20"/>
          <p:cNvSpPr txBox="1">
            <a:spLocks noGrp="1"/>
          </p:cNvSpPr>
          <p:nvPr>
            <p:ph type="title"/>
          </p:nvPr>
        </p:nvSpPr>
        <p:spPr>
          <a:xfrm>
            <a:off x="311700" y="328925"/>
            <a:ext cx="3508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Class Relationships</a:t>
            </a:r>
            <a:endParaRPr sz="24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About the game</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sz="1800">
                <a:solidFill>
                  <a:srgbClr val="FFFFFF"/>
                </a:solidFill>
              </a:rPr>
              <a:t>Main Character</a:t>
            </a:r>
            <a:endParaRPr sz="1800">
              <a:solidFill>
                <a:srgbClr val="FFFFFF"/>
              </a:solidFill>
            </a:endParaRPr>
          </a:p>
        </p:txBody>
      </p:sp>
      <p:sp>
        <p:nvSpPr>
          <p:cNvPr id="109" name="Google Shape;109;p21"/>
          <p:cNvSpPr txBox="1">
            <a:spLocks noGrp="1"/>
          </p:cNvSpPr>
          <p:nvPr>
            <p:ph type="body" idx="1"/>
          </p:nvPr>
        </p:nvSpPr>
        <p:spPr>
          <a:xfrm>
            <a:off x="172350" y="1727100"/>
            <a:ext cx="4924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zombie who has to eat human in order to survive</a:t>
            </a:r>
            <a:endParaRPr/>
          </a:p>
          <a:p>
            <a:pPr marL="457200" lvl="0" indent="-342900" algn="l" rtl="0">
              <a:spcBef>
                <a:spcPts val="0"/>
              </a:spcBef>
              <a:spcAft>
                <a:spcPts val="0"/>
              </a:spcAft>
              <a:buSzPts val="1800"/>
              <a:buChar char="●"/>
            </a:pPr>
            <a:r>
              <a:rPr lang="en"/>
              <a:t>Loses Health continuously</a:t>
            </a:r>
            <a:endParaRPr/>
          </a:p>
          <a:p>
            <a:pPr marL="457200" lvl="0" indent="-342900" algn="l" rtl="0">
              <a:spcBef>
                <a:spcPts val="0"/>
              </a:spcBef>
              <a:spcAft>
                <a:spcPts val="0"/>
              </a:spcAft>
              <a:buSzPts val="1800"/>
              <a:buChar char="●"/>
            </a:pPr>
            <a:r>
              <a:rPr lang="en"/>
              <a:t>WASD (Up, Left, Down, and Right)</a:t>
            </a:r>
            <a:endParaRPr/>
          </a:p>
          <a:p>
            <a:pPr marL="457200" lvl="0" indent="-342900" algn="l" rtl="0">
              <a:spcBef>
                <a:spcPts val="0"/>
              </a:spcBef>
              <a:spcAft>
                <a:spcPts val="0"/>
              </a:spcAft>
              <a:buSzPts val="1800"/>
              <a:buChar char="●"/>
            </a:pPr>
            <a:r>
              <a:rPr lang="en"/>
              <a:t>Right Mouse Click (Super Attack)</a:t>
            </a:r>
            <a:endParaRPr/>
          </a:p>
          <a:p>
            <a:pPr marL="457200" lvl="0" indent="-342900" algn="l" rtl="0">
              <a:spcBef>
                <a:spcPts val="0"/>
              </a:spcBef>
              <a:spcAft>
                <a:spcPts val="0"/>
              </a:spcAft>
              <a:buSzPts val="1800"/>
              <a:buChar char="●"/>
            </a:pPr>
            <a:r>
              <a:rPr lang="en"/>
              <a:t>Left Mouse Click (Regular Attack)</a:t>
            </a:r>
            <a:endParaRPr/>
          </a:p>
        </p:txBody>
      </p:sp>
      <p:pic>
        <p:nvPicPr>
          <p:cNvPr id="110" name="Google Shape;110;p21"/>
          <p:cNvPicPr preferRelativeResize="0"/>
          <p:nvPr/>
        </p:nvPicPr>
        <p:blipFill>
          <a:blip r:embed="rId3">
            <a:alphaModFix/>
          </a:blip>
          <a:stretch>
            <a:fillRect/>
          </a:stretch>
        </p:blipFill>
        <p:spPr>
          <a:xfrm>
            <a:off x="5944234" y="3253809"/>
            <a:ext cx="659900" cy="1013975"/>
          </a:xfrm>
          <a:prstGeom prst="rect">
            <a:avLst/>
          </a:prstGeom>
          <a:noFill/>
          <a:ln>
            <a:noFill/>
          </a:ln>
        </p:spPr>
      </p:pic>
      <p:pic>
        <p:nvPicPr>
          <p:cNvPr id="111" name="Google Shape;111;p21"/>
          <p:cNvPicPr preferRelativeResize="0"/>
          <p:nvPr/>
        </p:nvPicPr>
        <p:blipFill>
          <a:blip r:embed="rId4">
            <a:alphaModFix/>
          </a:blip>
          <a:stretch>
            <a:fillRect/>
          </a:stretch>
        </p:blipFill>
        <p:spPr>
          <a:xfrm>
            <a:off x="5888925" y="2280425"/>
            <a:ext cx="841925" cy="973375"/>
          </a:xfrm>
          <a:prstGeom prst="rect">
            <a:avLst/>
          </a:prstGeom>
          <a:noFill/>
          <a:ln>
            <a:noFill/>
          </a:ln>
        </p:spPr>
      </p:pic>
      <p:pic>
        <p:nvPicPr>
          <p:cNvPr id="112" name="Google Shape;112;p21"/>
          <p:cNvPicPr preferRelativeResize="0"/>
          <p:nvPr/>
        </p:nvPicPr>
        <p:blipFill rotWithShape="1">
          <a:blip r:embed="rId5">
            <a:alphaModFix/>
          </a:blip>
          <a:srcRect/>
          <a:stretch/>
        </p:blipFill>
        <p:spPr>
          <a:xfrm>
            <a:off x="6924575" y="2182800"/>
            <a:ext cx="889275" cy="1071000"/>
          </a:xfrm>
          <a:prstGeom prst="rect">
            <a:avLst/>
          </a:prstGeom>
          <a:noFill/>
          <a:ln>
            <a:noFill/>
          </a:ln>
        </p:spPr>
      </p:pic>
      <p:pic>
        <p:nvPicPr>
          <p:cNvPr id="113" name="Google Shape;113;p21"/>
          <p:cNvPicPr preferRelativeResize="0"/>
          <p:nvPr/>
        </p:nvPicPr>
        <p:blipFill>
          <a:blip r:embed="rId6">
            <a:alphaModFix/>
          </a:blip>
          <a:stretch>
            <a:fillRect/>
          </a:stretch>
        </p:blipFill>
        <p:spPr>
          <a:xfrm>
            <a:off x="6982624" y="3274110"/>
            <a:ext cx="659900" cy="97335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1204</Words>
  <Application>Microsoft Macintosh PowerPoint</Application>
  <PresentationFormat>On-screen Show (16:9)</PresentationFormat>
  <Paragraphs>238</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Simple Dark</vt:lpstr>
      <vt:lpstr>PowerPoint Presentation</vt:lpstr>
      <vt:lpstr>PowerPoint Presentation</vt:lpstr>
      <vt:lpstr>Game Overview</vt:lpstr>
      <vt:lpstr>UML Diagram Part 1 </vt:lpstr>
      <vt:lpstr>UML Diagram Part 2 </vt:lpstr>
      <vt:lpstr>FileLoadException     GameObject and its children </vt:lpstr>
      <vt:lpstr>Independent classes</vt:lpstr>
      <vt:lpstr>Class Relationships</vt:lpstr>
      <vt:lpstr>About the game  Main Character</vt:lpstr>
      <vt:lpstr>Innocent Citizens (aka Food)</vt:lpstr>
      <vt:lpstr>Weaponized Personnel (extremely dangerous!!!)</vt:lpstr>
      <vt:lpstr>Extras</vt:lpstr>
      <vt:lpstr>TileMap</vt:lpstr>
      <vt:lpstr>Backdoor option</vt:lpstr>
      <vt:lpstr>Game Demonstration</vt:lpstr>
      <vt:lpstr>What’s next: requirements</vt:lpstr>
      <vt:lpstr>Libraries</vt:lpstr>
      <vt:lpstr>Polymorphism</vt:lpstr>
      <vt:lpstr>PowerPoint Presentation</vt:lpstr>
      <vt:lpstr>PowerPoint Presentation</vt:lpstr>
      <vt:lpstr>Namespaces</vt:lpstr>
      <vt:lpstr>Namespace Engine</vt:lpstr>
      <vt:lpstr>Some other namespaces:</vt:lpstr>
      <vt:lpstr>Exception Handling</vt:lpstr>
      <vt:lpstr>try/catch block</vt:lpstr>
      <vt:lpstr>Throwing exceptions</vt:lpstr>
      <vt:lpstr>STL Containers </vt:lpstr>
      <vt:lpstr>Overloaded insertion operator</vt:lpstr>
      <vt:lpstr>C++ 11 Features used in the game</vt:lpstr>
      <vt:lpstr>auto type</vt:lpstr>
      <vt:lpstr>nullptr</vt:lpstr>
      <vt:lpstr>Range-based for-loop &amp; Initializer list </vt:lpstr>
      <vt:lpstr>Deleted constructors</vt:lpstr>
      <vt:lpstr>Improved object constructor</vt:lpstr>
      <vt:lpstr>Template with typename keyword</vt:lpstr>
      <vt:lpstr>Lambda function</vt:lpstr>
      <vt:lpstr>Strongly typed enum</vt:lpstr>
      <vt:lpstr>unordered_set</vt:lpstr>
      <vt:lpstr>Style Guidelines </vt:lpstr>
      <vt:lpstr>Indentation and Spacing </vt:lpstr>
      <vt:lpstr>Files</vt:lpstr>
      <vt:lpstr>Statements</vt:lpstr>
      <vt:lpstr>Use the new cast operators</vt:lpstr>
      <vt:lpstr>PowerPoint Presentation</vt:lpstr>
      <vt:lpstr>Summary                Q&amp;A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radu mischiu</cp:lastModifiedBy>
  <cp:revision>12</cp:revision>
  <dcterms:modified xsi:type="dcterms:W3CDTF">2019-03-14T09:35:00Z</dcterms:modified>
</cp:coreProperties>
</file>