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2"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3" name="PlaceHolder 5"/>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35"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6" name="PlaceHolder 3"/>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pic>
        <p:nvPicPr>
          <p:cNvPr id="37" name="" descr=""/>
          <p:cNvPicPr/>
          <p:nvPr/>
        </p:nvPicPr>
        <p:blipFill>
          <a:blip r:embed="rId2"/>
          <a:stretch/>
        </p:blipFill>
        <p:spPr>
          <a:xfrm>
            <a:off x="1735560" y="1599840"/>
            <a:ext cx="5671800" cy="4525560"/>
          </a:xfrm>
          <a:prstGeom prst="rect">
            <a:avLst/>
          </a:prstGeom>
          <a:ln>
            <a:noFill/>
          </a:ln>
        </p:spPr>
      </p:pic>
      <p:pic>
        <p:nvPicPr>
          <p:cNvPr id="38" name="" descr=""/>
          <p:cNvPicPr/>
          <p:nvPr/>
        </p:nvPicPr>
        <p:blipFill>
          <a:blip r:embed="rId3"/>
          <a:stretch/>
        </p:blipFill>
        <p:spPr>
          <a:xfrm>
            <a:off x="1735560" y="1599840"/>
            <a:ext cx="5671800" cy="452556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45"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47"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49"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0" name="PlaceHolder 3"/>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54"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5" name="PlaceHolder 3"/>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6" name="PlaceHolder 4"/>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58"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9"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0"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2"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3"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4" name="PlaceHolder 4"/>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6" name="PlaceHolder 2"/>
          <p:cNvSpPr>
            <a:spLocks noGrp="1"/>
          </p:cNvSpPr>
          <p:nvPr>
            <p:ph type="body"/>
          </p:nvPr>
        </p:nvSpPr>
        <p:spPr>
          <a:xfrm>
            <a:off x="457200" y="160020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7" name="PlaceHolder 3"/>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9"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0"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1"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2" name="PlaceHolder 5"/>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74"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5" name="PlaceHolder 3"/>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pic>
        <p:nvPicPr>
          <p:cNvPr id="76" name="" descr=""/>
          <p:cNvPicPr/>
          <p:nvPr/>
        </p:nvPicPr>
        <p:blipFill>
          <a:blip r:embed="rId2"/>
          <a:stretch/>
        </p:blipFill>
        <p:spPr>
          <a:xfrm>
            <a:off x="1735560" y="1599840"/>
            <a:ext cx="5671800" cy="4525560"/>
          </a:xfrm>
          <a:prstGeom prst="rect">
            <a:avLst/>
          </a:prstGeom>
          <a:ln>
            <a:noFill/>
          </a:ln>
        </p:spPr>
      </p:pic>
      <p:pic>
        <p:nvPicPr>
          <p:cNvPr id="77" name="" descr=""/>
          <p:cNvPicPr/>
          <p:nvPr/>
        </p:nvPicPr>
        <p:blipFill>
          <a:blip r:embed="rId3"/>
          <a:stretch/>
        </p:blipFill>
        <p:spPr>
          <a:xfrm>
            <a:off x="1735560" y="1599840"/>
            <a:ext cx="5671800" cy="452556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6" name="PlaceHolder 3"/>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7" name="PlaceHolder 4"/>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1800" spc="-1" strike="noStrike">
              <a:solidFill>
                <a:srgbClr val="000000"/>
              </a:solidFill>
              <a:uFill>
                <a:solidFill>
                  <a:srgbClr val="ffffff"/>
                </a:solidFill>
              </a:uFill>
              <a:latin typeface="Calibri"/>
            </a:endParaRPr>
          </a:p>
        </p:txBody>
      </p:sp>
      <p:sp>
        <p:nvSpPr>
          <p:cNvPr id="1" name="PlaceHolder 2"/>
          <p:cNvSpPr>
            <a:spLocks noGrp="1"/>
          </p:cNvSpPr>
          <p:nvPr>
            <p:ph type="dt"/>
          </p:nvPr>
        </p:nvSpPr>
        <p:spPr>
          <a:xfrm>
            <a:off x="457200" y="6356520"/>
            <a:ext cx="2133360" cy="364680"/>
          </a:xfrm>
          <a:prstGeom prst="rect">
            <a:avLst/>
          </a:prstGeom>
        </p:spPr>
        <p:txBody>
          <a:bodyPr anchor="ctr"/>
          <a:p>
            <a:pPr>
              <a:lnSpc>
                <a:spcPct val="100000"/>
              </a:lnSpc>
            </a:pPr>
            <a:fld id="{68CD9EDF-BE68-4200-8068-D5404073C769}" type="datetime">
              <a:rPr b="0" lang="en-US" sz="1200" spc="-1" strike="noStrike">
                <a:solidFill>
                  <a:srgbClr val="8b8b8b"/>
                </a:solidFill>
                <a:uFill>
                  <a:solidFill>
                    <a:srgbClr val="ffffff"/>
                  </a:solidFill>
                </a:uFill>
                <a:latin typeface="Calibri"/>
              </a:rPr>
              <a:t>5/27/17</a:t>
            </a:fld>
            <a:endParaRPr b="0" lang="en-US" sz="1400" spc="-1" strike="noStrike">
              <a:solidFill>
                <a:srgbClr val="000000"/>
              </a:solidFill>
              <a:uFill>
                <a:solidFill>
                  <a:srgbClr val="ffffff"/>
                </a:solidFill>
              </a:uFill>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p>
            <a:endParaRPr b="0" lang="en-US" sz="2400" spc="-1" strike="noStrike">
              <a:solidFill>
                <a:srgbClr val="000000"/>
              </a:solidFill>
              <a:uFill>
                <a:solidFill>
                  <a:srgbClr val="ffffff"/>
                </a:solidFill>
              </a:uFill>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p>
            <a:pPr algn="r">
              <a:lnSpc>
                <a:spcPct val="100000"/>
              </a:lnSpc>
            </a:pPr>
            <a:fld id="{062E2C6D-04BE-4543-82AE-0EE70FB05B65}"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p>
            <a:pPr marL="432000" indent="-324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the outline text format</a:t>
            </a:r>
            <a:endParaRPr b="0" lang="en-US" sz="320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en-US" sz="2400" spc="-1" strike="noStrike">
                <a:solidFill>
                  <a:srgbClr val="000000"/>
                </a:solidFill>
                <a:uFill>
                  <a:solidFill>
                    <a:srgbClr val="ffffff"/>
                  </a:solidFill>
                </a:uFill>
                <a:latin typeface="Calibri"/>
              </a:rPr>
              <a:t>Second Outline Level</a:t>
            </a:r>
            <a:endParaRPr b="0" lang="en-US" sz="240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Third Outline Level</a:t>
            </a:r>
            <a:endParaRPr b="0" lang="en-US" sz="200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en-US" sz="2000" spc="-1" strike="noStrike">
                <a:solidFill>
                  <a:srgbClr val="000000"/>
                </a:solidFill>
                <a:uFill>
                  <a:solidFill>
                    <a:srgbClr val="ffffff"/>
                  </a:solidFill>
                </a:uFill>
                <a:latin typeface="Calibri"/>
              </a:rPr>
              <a:t>Fourth Outline Level</a:t>
            </a:r>
            <a:endParaRPr b="0" lang="en-US" sz="200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Fifth Outline Level</a:t>
            </a:r>
            <a:endParaRPr b="0" lang="en-US" sz="200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Sixth Outline Level</a:t>
            </a:r>
            <a:endParaRPr b="0" lang="en-US" sz="2000" spc="-1" strike="noStrike">
              <a:solidFill>
                <a:srgbClr val="000000"/>
              </a:solidFill>
              <a:uFill>
                <a:solidFill>
                  <a:srgbClr val="ffffff"/>
                </a:solidFill>
              </a:uFill>
              <a:latin typeface="Calibri"/>
            </a:endParaRPr>
          </a:p>
          <a:p>
            <a:pPr lvl="6" marL="3024000" indent="-216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Seventh Outline Level</a:t>
            </a:r>
            <a:endParaRPr b="0" lang="en-US" sz="2000" spc="-1" strike="noStrike">
              <a:solidFill>
                <a:srgbClr val="000000"/>
              </a:solidFill>
              <a:uFill>
                <a:solidFill>
                  <a:srgbClr val="ffffff"/>
                </a:solidFill>
              </a:u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1800" spc="-1" strike="noStrike">
              <a:solidFill>
                <a:srgbClr val="000000"/>
              </a:solidFill>
              <a:uFill>
                <a:solidFill>
                  <a:srgbClr val="ffffff"/>
                </a:solidFill>
              </a:uFill>
              <a:latin typeface="Calibri"/>
            </a:endParaRPr>
          </a:p>
        </p:txBody>
      </p:sp>
      <p:sp>
        <p:nvSpPr>
          <p:cNvPr id="40" name="PlaceHolder 2"/>
          <p:cNvSpPr>
            <a:spLocks noGrp="1"/>
          </p:cNvSpPr>
          <p:nvPr>
            <p:ph type="body"/>
          </p:nvPr>
        </p:nvSpPr>
        <p:spPr>
          <a:xfrm>
            <a:off x="457200" y="1600200"/>
            <a:ext cx="8229240" cy="4525560"/>
          </a:xfrm>
          <a:prstGeom prst="rect">
            <a:avLst/>
          </a:prstGeom>
        </p:spPr>
        <p:txBody>
          <a:bodyPr/>
          <a:p>
            <a:pPr marL="432000" indent="-324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the outline text format</a:t>
            </a:r>
            <a:endParaRPr b="0" lang="en-US" sz="320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en-US" sz="3200" spc="-1" strike="noStrike">
                <a:solidFill>
                  <a:srgbClr val="000000"/>
                </a:solidFill>
                <a:uFill>
                  <a:solidFill>
                    <a:srgbClr val="ffffff"/>
                  </a:solidFill>
                </a:uFill>
                <a:latin typeface="Calibri"/>
              </a:rPr>
              <a:t>Second Outline Level</a:t>
            </a:r>
            <a:endParaRPr b="0" lang="en-US" sz="320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Third Outline Level</a:t>
            </a:r>
            <a:endParaRPr b="0" lang="en-US" sz="320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en-US" sz="3200" spc="-1" strike="noStrike">
                <a:solidFill>
                  <a:srgbClr val="000000"/>
                </a:solidFill>
                <a:uFill>
                  <a:solidFill>
                    <a:srgbClr val="ffffff"/>
                  </a:solidFill>
                </a:uFill>
                <a:latin typeface="Calibri"/>
              </a:rPr>
              <a:t>Fourth Outline Level</a:t>
            </a:r>
            <a:endParaRPr b="0" lang="en-US" sz="320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Fifth Outline Level</a:t>
            </a:r>
            <a:endParaRPr b="0" lang="en-US" sz="320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Sixth Outline Level</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3200" spc="-1" strike="noStrike">
                <a:solidFill>
                  <a:srgbClr val="000000"/>
                </a:solidFill>
                <a:uFill>
                  <a:solidFill>
                    <a:srgbClr val="ffffff"/>
                  </a:solidFill>
                </a:uFill>
                <a:latin typeface="Calibri"/>
              </a:rPr>
              <a:t>Seventh Outline LevelClick to edit Master text styles</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0" lang="en-US" sz="2800" spc="-1" strike="noStrike">
                <a:solidFill>
                  <a:srgbClr val="000000"/>
                </a:solidFill>
                <a:uFill>
                  <a:solidFill>
                    <a:srgbClr val="ffffff"/>
                  </a:solidFill>
                </a:uFill>
                <a:latin typeface="Calibri"/>
              </a:rPr>
              <a:t>Second level</a:t>
            </a:r>
            <a:endParaRPr b="0" lang="en-US" sz="3200" spc="-1" strike="noStrike">
              <a:solidFill>
                <a:srgbClr val="000000"/>
              </a:solidFill>
              <a:uFill>
                <a:solidFill>
                  <a:srgbClr val="ffffff"/>
                </a:solidFill>
              </a:uFill>
              <a:latin typeface="Calibri"/>
            </a:endParaRPr>
          </a:p>
          <a:p>
            <a:pPr lvl="2" marL="1143000" indent="-2282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Third level</a:t>
            </a:r>
            <a:endParaRPr b="0" lang="en-US" sz="3200" spc="-1" strike="noStrike">
              <a:solidFill>
                <a:srgbClr val="000000"/>
              </a:solidFill>
              <a:uFill>
                <a:solidFill>
                  <a:srgbClr val="ffffff"/>
                </a:solidFill>
              </a:uFill>
              <a:latin typeface="Calibri"/>
            </a:endParaRPr>
          </a:p>
          <a:p>
            <a:pPr lvl="3" marL="1600200" indent="-228240">
              <a:lnSpc>
                <a:spcPct val="100000"/>
              </a:lnSpc>
              <a:buClr>
                <a:srgbClr val="000000"/>
              </a:buClr>
              <a:buFont typeface="Arial"/>
              <a:buChar char="–"/>
            </a:pPr>
            <a:r>
              <a:rPr b="0" lang="en-US" sz="2000" spc="-1" strike="noStrike">
                <a:solidFill>
                  <a:srgbClr val="000000"/>
                </a:solidFill>
                <a:uFill>
                  <a:solidFill>
                    <a:srgbClr val="ffffff"/>
                  </a:solidFill>
                </a:uFill>
                <a:latin typeface="Calibri"/>
              </a:rPr>
              <a:t>Fourth level</a:t>
            </a:r>
            <a:endParaRPr b="0" lang="en-US" sz="3200" spc="-1" strike="noStrike">
              <a:solidFill>
                <a:srgbClr val="000000"/>
              </a:solidFill>
              <a:uFill>
                <a:solidFill>
                  <a:srgbClr val="ffffff"/>
                </a:solidFill>
              </a:uFill>
              <a:latin typeface="Calibri"/>
            </a:endParaRPr>
          </a:p>
          <a:p>
            <a:pPr lvl="4" marL="2057400" indent="-228240">
              <a:lnSpc>
                <a:spcPct val="100000"/>
              </a:lnSpc>
              <a:buClr>
                <a:srgbClr val="000000"/>
              </a:buClr>
              <a:buFont typeface="Arial"/>
              <a:buChar char="»"/>
            </a:pPr>
            <a:r>
              <a:rPr b="0" lang="en-US" sz="2000" spc="-1" strike="noStrike">
                <a:solidFill>
                  <a:srgbClr val="000000"/>
                </a:solidFill>
                <a:uFill>
                  <a:solidFill>
                    <a:srgbClr val="ffffff"/>
                  </a:solidFill>
                </a:uFill>
                <a:latin typeface="Calibri"/>
              </a:rPr>
              <a:t>Fifth level</a:t>
            </a:r>
            <a:endParaRPr b="0" lang="en-US" sz="3200" spc="-1" strike="noStrike">
              <a:solidFill>
                <a:srgbClr val="000000"/>
              </a:solidFill>
              <a:uFill>
                <a:solidFill>
                  <a:srgbClr val="ffffff"/>
                </a:solidFill>
              </a:uFill>
              <a:latin typeface="Calibri"/>
            </a:endParaRPr>
          </a:p>
        </p:txBody>
      </p:sp>
      <p:sp>
        <p:nvSpPr>
          <p:cNvPr id="41" name="PlaceHolder 3"/>
          <p:cNvSpPr>
            <a:spLocks noGrp="1"/>
          </p:cNvSpPr>
          <p:nvPr>
            <p:ph type="dt"/>
          </p:nvPr>
        </p:nvSpPr>
        <p:spPr>
          <a:xfrm>
            <a:off x="457200" y="6356520"/>
            <a:ext cx="2133360" cy="364680"/>
          </a:xfrm>
          <a:prstGeom prst="rect">
            <a:avLst/>
          </a:prstGeom>
        </p:spPr>
        <p:txBody>
          <a:bodyPr anchor="ctr"/>
          <a:p>
            <a:pPr>
              <a:lnSpc>
                <a:spcPct val="100000"/>
              </a:lnSpc>
            </a:pPr>
            <a:fld id="{C2CA683A-0310-4932-BE19-E8D78788A7FB}" type="datetime">
              <a:rPr b="0" lang="en-US" sz="1200" spc="-1" strike="noStrike">
                <a:solidFill>
                  <a:srgbClr val="8b8b8b"/>
                </a:solidFill>
                <a:uFill>
                  <a:solidFill>
                    <a:srgbClr val="ffffff"/>
                  </a:solidFill>
                </a:uFill>
                <a:latin typeface="Calibri"/>
              </a:rPr>
              <a:t>5/27/17</a:t>
            </a:fld>
            <a:endParaRPr b="0" lang="en-US" sz="1400" spc="-1" strike="noStrike">
              <a:solidFill>
                <a:srgbClr val="000000"/>
              </a:solidFill>
              <a:uFill>
                <a:solidFill>
                  <a:srgbClr val="ffffff"/>
                </a:solidFill>
              </a:uFill>
              <a:latin typeface="Times New Roman"/>
            </a:endParaRPr>
          </a:p>
        </p:txBody>
      </p:sp>
      <p:sp>
        <p:nvSpPr>
          <p:cNvPr id="42" name="PlaceHolder 4"/>
          <p:cNvSpPr>
            <a:spLocks noGrp="1"/>
          </p:cNvSpPr>
          <p:nvPr>
            <p:ph type="ftr"/>
          </p:nvPr>
        </p:nvSpPr>
        <p:spPr>
          <a:xfrm>
            <a:off x="3124080" y="6356520"/>
            <a:ext cx="2895120" cy="364680"/>
          </a:xfrm>
          <a:prstGeom prst="rect">
            <a:avLst/>
          </a:prstGeom>
        </p:spPr>
        <p:txBody>
          <a:bodyPr anchor="ctr"/>
          <a:p>
            <a:endParaRPr b="0" lang="en-US" sz="2400" spc="-1" strike="noStrike">
              <a:solidFill>
                <a:srgbClr val="000000"/>
              </a:solidFill>
              <a:uFill>
                <a:solidFill>
                  <a:srgbClr val="ffffff"/>
                </a:solidFill>
              </a:uFill>
              <a:latin typeface="Times New Roman"/>
            </a:endParaRPr>
          </a:p>
        </p:txBody>
      </p:sp>
      <p:sp>
        <p:nvSpPr>
          <p:cNvPr id="43" name="PlaceHolder 5"/>
          <p:cNvSpPr>
            <a:spLocks noGrp="1"/>
          </p:cNvSpPr>
          <p:nvPr>
            <p:ph type="sldNum"/>
          </p:nvPr>
        </p:nvSpPr>
        <p:spPr>
          <a:xfrm>
            <a:off x="6553080" y="6356520"/>
            <a:ext cx="2133360" cy="364680"/>
          </a:xfrm>
          <a:prstGeom prst="rect">
            <a:avLst/>
          </a:prstGeom>
        </p:spPr>
        <p:txBody>
          <a:bodyPr anchor="ctr"/>
          <a:p>
            <a:pPr algn="r">
              <a:lnSpc>
                <a:spcPct val="100000"/>
              </a:lnSpc>
            </a:pPr>
            <a:fld id="{DC2D1E85-B7EC-45C7-9DC0-F2A5A400710D}"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TextShape 1"/>
          <p:cNvSpPr txBox="1"/>
          <p:nvPr/>
        </p:nvSpPr>
        <p:spPr>
          <a:xfrm>
            <a:off x="685800" y="2130480"/>
            <a:ext cx="7772040" cy="146952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Object Oriented Programming</a:t>
            </a:r>
            <a:r>
              <a:rPr b="0" lang="en-US" sz="4400" spc="-1" strike="noStrike">
                <a:solidFill>
                  <a:srgbClr val="000000"/>
                </a:solidFill>
                <a:uFill>
                  <a:solidFill>
                    <a:srgbClr val="ffffff"/>
                  </a:solidFill>
                </a:uFill>
                <a:latin typeface="Calibri"/>
              </a:rPr>
              <a:t>
</a:t>
            </a:r>
            <a:endParaRPr b="0" lang="en-US" sz="1800" spc="-1" strike="noStrike">
              <a:solidFill>
                <a:srgbClr val="000000"/>
              </a:solidFill>
              <a:uFill>
                <a:solidFill>
                  <a:srgbClr val="ffffff"/>
                </a:solidFill>
              </a:uFill>
              <a:latin typeface="Calibri"/>
            </a:endParaRPr>
          </a:p>
        </p:txBody>
      </p:sp>
      <p:sp>
        <p:nvSpPr>
          <p:cNvPr id="79" name="TextShape 2"/>
          <p:cNvSpPr txBox="1"/>
          <p:nvPr/>
        </p:nvSpPr>
        <p:spPr>
          <a:xfrm>
            <a:off x="1295280" y="5410080"/>
            <a:ext cx="6400440" cy="990360"/>
          </a:xfrm>
          <a:prstGeom prst="rect">
            <a:avLst/>
          </a:prstGeom>
          <a:noFill/>
          <a:ln>
            <a:noFill/>
          </a:ln>
        </p:spPr>
        <p:txBody>
          <a:bodyPr/>
          <a:p>
            <a:pPr algn="ctr">
              <a:lnSpc>
                <a:spcPct val="100000"/>
              </a:lnSpc>
            </a:pPr>
            <a:r>
              <a:rPr b="0" lang="en-US" sz="3200" spc="-1" strike="noStrike">
                <a:solidFill>
                  <a:srgbClr val="8b8b8b"/>
                </a:solidFill>
                <a:uFill>
                  <a:solidFill>
                    <a:srgbClr val="ffffff"/>
                  </a:solidFill>
                </a:uFill>
                <a:latin typeface="Calibri"/>
              </a:rPr>
              <a:t>CIS 40 – Introduction to Programming in Python</a:t>
            </a:r>
            <a:endParaRPr b="0" lang="en-US" sz="3200" spc="-1" strike="noStrike">
              <a:solidFill>
                <a:srgbClr val="000000"/>
              </a:solidFill>
              <a:uFill>
                <a:solidFill>
                  <a:srgbClr val="ffffff"/>
                </a:solidFill>
              </a:uFill>
              <a:latin typeface="Arial"/>
            </a:endParaRPr>
          </a:p>
          <a:p>
            <a:pPr algn="ctr">
              <a:lnSpc>
                <a:spcPct val="100000"/>
              </a:lnSpc>
            </a:pPr>
            <a:r>
              <a:rPr b="0" lang="en-US" sz="3200" spc="-1" strike="noStrike">
                <a:solidFill>
                  <a:srgbClr val="8b8b8b"/>
                </a:solidFill>
                <a:uFill>
                  <a:solidFill>
                    <a:srgbClr val="ffffff"/>
                  </a:solidFill>
                </a:uFill>
                <a:latin typeface="Calibri"/>
              </a:rPr>
              <a:t>De Anza College</a:t>
            </a:r>
            <a:r>
              <a:rPr b="0" lang="en-US" sz="3200" spc="-1" strike="noStrike">
                <a:solidFill>
                  <a:srgbClr val="8b8b8b"/>
                </a:solidFill>
                <a:uFill>
                  <a:solidFill>
                    <a:srgbClr val="ffffff"/>
                  </a:solidFill>
                </a:uFill>
                <a:latin typeface="Calibri"/>
              </a:rPr>
              <a:t>
</a:t>
            </a:r>
            <a:r>
              <a:rPr b="0" lang="en-US" sz="2900" spc="-1" strike="noStrike">
                <a:solidFill>
                  <a:srgbClr val="8b8b8b"/>
                </a:solidFill>
                <a:uFill>
                  <a:solidFill>
                    <a:srgbClr val="ffffff"/>
                  </a:solidFill>
                </a:uFill>
                <a:latin typeface="Calibri"/>
              </a:rPr>
              <a:t>Clare Nguyen</a:t>
            </a:r>
            <a:endParaRPr b="0" lang="en-US" sz="3200" spc="-1" strike="noStrike">
              <a:solidFill>
                <a:srgbClr val="000000"/>
              </a:solidFill>
              <a:uFill>
                <a:solidFill>
                  <a:srgbClr val="ffffff"/>
                </a:solidFill>
              </a:uFill>
              <a:latin typeface="Arial"/>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Classes and Objects </a:t>
            </a:r>
            <a:r>
              <a:rPr b="0" lang="en-US" sz="2400" spc="-1" strike="noStrike">
                <a:solidFill>
                  <a:srgbClr val="000000"/>
                </a:solidFill>
                <a:uFill>
                  <a:solidFill>
                    <a:srgbClr val="ffffff"/>
                  </a:solidFill>
                </a:uFill>
                <a:latin typeface="Calibri"/>
              </a:rPr>
              <a:t>(2 of 2)</a:t>
            </a:r>
            <a:endParaRPr b="0" lang="en-US" sz="1800" spc="-1" strike="noStrike">
              <a:solidFill>
                <a:srgbClr val="000000"/>
              </a:solidFill>
              <a:uFill>
                <a:solidFill>
                  <a:srgbClr val="ffffff"/>
                </a:solidFill>
              </a:uFill>
              <a:latin typeface="Calibri"/>
            </a:endParaRPr>
          </a:p>
        </p:txBody>
      </p:sp>
      <p:sp>
        <p:nvSpPr>
          <p:cNvPr id="115" name="TextShape 2"/>
          <p:cNvSpPr txBox="1"/>
          <p:nvPr/>
        </p:nvSpPr>
        <p:spPr>
          <a:xfrm>
            <a:off x="304920" y="838080"/>
            <a:ext cx="8457840" cy="571464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A class is a </a:t>
            </a:r>
            <a:r>
              <a:rPr b="0" lang="en-US" sz="2400" spc="-1" strike="noStrike" u="sng">
                <a:solidFill>
                  <a:srgbClr val="000000"/>
                </a:solidFill>
                <a:uFill>
                  <a:solidFill>
                    <a:srgbClr val="ffffff"/>
                  </a:solidFill>
                </a:uFill>
                <a:latin typeface="Calibri"/>
              </a:rPr>
              <a:t>description</a:t>
            </a:r>
            <a:r>
              <a:rPr b="0" lang="en-US" sz="2400" spc="-1" strike="noStrike">
                <a:solidFill>
                  <a:srgbClr val="000000"/>
                </a:solidFill>
                <a:uFill>
                  <a:solidFill>
                    <a:srgbClr val="ffffff"/>
                  </a:solidFill>
                </a:uFill>
                <a:latin typeface="Calibri"/>
              </a:rPr>
              <a:t> of the data type and its behavior.</a:t>
            </a: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An object is the </a:t>
            </a:r>
            <a:r>
              <a:rPr b="0" lang="en-US" sz="2400" spc="-1" strike="noStrike" u="sng">
                <a:solidFill>
                  <a:srgbClr val="000000"/>
                </a:solidFill>
                <a:uFill>
                  <a:solidFill>
                    <a:srgbClr val="ffffff"/>
                  </a:solidFill>
                </a:uFill>
                <a:latin typeface="Calibri"/>
              </a:rPr>
              <a:t>actual memory space</a:t>
            </a:r>
            <a:r>
              <a:rPr b="0" lang="en-US" sz="2400" spc="-1" strike="noStrike">
                <a:solidFill>
                  <a:srgbClr val="000000"/>
                </a:solidFill>
                <a:uFill>
                  <a:solidFill>
                    <a:srgbClr val="ffffff"/>
                  </a:solidFill>
                </a:uFill>
                <a:latin typeface="Calibri"/>
              </a:rPr>
              <a:t> that stores data. An object is an </a:t>
            </a:r>
            <a:r>
              <a:rPr b="0" i="1" lang="en-US" sz="2400" spc="-1" strike="noStrike">
                <a:solidFill>
                  <a:srgbClr val="000000"/>
                </a:solidFill>
                <a:uFill>
                  <a:solidFill>
                    <a:srgbClr val="ffffff"/>
                  </a:solidFill>
                </a:uFill>
                <a:latin typeface="Calibri"/>
              </a:rPr>
              <a:t>instance</a:t>
            </a:r>
            <a:r>
              <a:rPr b="0" lang="en-US" sz="2400" spc="-1" strike="noStrike">
                <a:solidFill>
                  <a:srgbClr val="000000"/>
                </a:solidFill>
                <a:uFill>
                  <a:solidFill>
                    <a:srgbClr val="ffffff"/>
                  </a:solidFill>
                </a:uFill>
                <a:latin typeface="Calibri"/>
              </a:rPr>
              <a:t> of a class.</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From one class (or one description), many objects of that class can be created in memory to store data.</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Here are two common analogies to illustrate the relationship between a class and an object:</a:t>
            </a:r>
            <a:endParaRPr b="0" lang="en-US" sz="32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A class is like an architect’s blue print of a house, a design on paper. The house is the object, it is built from the design. Many house “instances” can be built from one blue print.</a:t>
            </a:r>
            <a:endParaRPr b="0" lang="en-US" sz="24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A class is like a blank tax form provided by the IRS. When a person fills in the tax form to submit it, the completed form is an object. Many people can use the same tax form and fill it with their own data, creating many “objects” of the same tax form “data type.”</a:t>
            </a:r>
            <a:endParaRPr b="0" lang="en-US" sz="24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Defining a Class </a:t>
            </a:r>
            <a:r>
              <a:rPr b="0" lang="en-US" sz="2400" spc="-1" strike="noStrike">
                <a:solidFill>
                  <a:srgbClr val="000000"/>
                </a:solidFill>
                <a:uFill>
                  <a:solidFill>
                    <a:srgbClr val="ffffff"/>
                  </a:solidFill>
                </a:uFill>
                <a:latin typeface="Calibri"/>
              </a:rPr>
              <a:t>(1 of 3)</a:t>
            </a:r>
            <a:endParaRPr b="0" lang="en-US" sz="1800" spc="-1" strike="noStrike">
              <a:solidFill>
                <a:srgbClr val="000000"/>
              </a:solidFill>
              <a:uFill>
                <a:solidFill>
                  <a:srgbClr val="ffffff"/>
                </a:solidFill>
              </a:uFill>
              <a:latin typeface="Calibri"/>
            </a:endParaRPr>
          </a:p>
        </p:txBody>
      </p:sp>
      <p:sp>
        <p:nvSpPr>
          <p:cNvPr id="117" name="TextShape 2"/>
          <p:cNvSpPr txBox="1"/>
          <p:nvPr/>
        </p:nvSpPr>
        <p:spPr>
          <a:xfrm>
            <a:off x="304920" y="838080"/>
            <a:ext cx="8457840" cy="571464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We are not limited to using classes that are built-in to the Python language. We can create or </a:t>
            </a:r>
            <a:r>
              <a:rPr b="0" i="1" lang="en-US" sz="2400" spc="-1" strike="noStrike">
                <a:solidFill>
                  <a:srgbClr val="000000"/>
                </a:solidFill>
                <a:uFill>
                  <a:solidFill>
                    <a:srgbClr val="ffffff"/>
                  </a:solidFill>
                </a:uFill>
                <a:latin typeface="Calibri"/>
              </a:rPr>
              <a:t>define</a:t>
            </a:r>
            <a:r>
              <a:rPr b="0" lang="en-US" sz="2400" spc="-1" strike="noStrike">
                <a:solidFill>
                  <a:srgbClr val="000000"/>
                </a:solidFill>
                <a:uFill>
                  <a:solidFill>
                    <a:srgbClr val="ffffff"/>
                  </a:solidFill>
                </a:uFill>
                <a:latin typeface="Calibri"/>
              </a:rPr>
              <a:t> our own class.</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Format for defining a class:</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Every method has </a:t>
            </a:r>
            <a:r>
              <a:rPr b="0" lang="en-US" sz="2400" spc="-1" strike="noStrike">
                <a:solidFill>
                  <a:srgbClr val="558ed5"/>
                </a:solidFill>
                <a:uFill>
                  <a:solidFill>
                    <a:srgbClr val="ffffff"/>
                  </a:solidFill>
                </a:uFill>
                <a:latin typeface="Calibri"/>
              </a:rPr>
              <a:t>self</a:t>
            </a:r>
            <a:r>
              <a:rPr b="0" lang="en-US" sz="2400" spc="-1" strike="noStrike">
                <a:solidFill>
                  <a:srgbClr val="000000"/>
                </a:solidFill>
                <a:uFill>
                  <a:solidFill>
                    <a:srgbClr val="ffffff"/>
                  </a:solidFill>
                </a:uFill>
                <a:latin typeface="Calibri"/>
              </a:rPr>
              <a:t> as the first parameter. </a:t>
            </a:r>
            <a:r>
              <a:rPr b="0" lang="en-US" sz="2400" spc="-1" strike="noStrike">
                <a:solidFill>
                  <a:srgbClr val="558ed5"/>
                </a:solidFill>
                <a:uFill>
                  <a:solidFill>
                    <a:srgbClr val="ffffff"/>
                  </a:solidFill>
                </a:uFill>
                <a:latin typeface="Calibri"/>
              </a:rPr>
              <a:t>self</a:t>
            </a:r>
            <a:r>
              <a:rPr b="0" lang="en-US" sz="2400" spc="-1" strike="noStrike">
                <a:solidFill>
                  <a:srgbClr val="000000"/>
                </a:solidFill>
                <a:uFill>
                  <a:solidFill>
                    <a:srgbClr val="ffffff"/>
                  </a:solidFill>
                </a:uFill>
                <a:latin typeface="Calibri"/>
              </a:rPr>
              <a:t> specifies the object, and every method works on the object.</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
        <p:nvSpPr>
          <p:cNvPr id="118" name="CustomShape 3"/>
          <p:cNvSpPr/>
          <p:nvPr/>
        </p:nvSpPr>
        <p:spPr>
          <a:xfrm>
            <a:off x="2590920" y="2438280"/>
            <a:ext cx="5028840" cy="2834640"/>
          </a:xfrm>
          <a:prstGeom prst="rect">
            <a:avLst/>
          </a:prstGeom>
          <a:noFill/>
          <a:ln>
            <a:solidFill>
              <a:schemeClr val="tx1"/>
            </a:solidFill>
          </a:ln>
        </p:spPr>
        <p:style>
          <a:lnRef idx="0"/>
          <a:fillRef idx="0"/>
          <a:effectRef idx="0"/>
          <a:fontRef idx="minor"/>
        </p:style>
        <p:txBody>
          <a:bodyPr lIns="90000" rIns="90000" tIns="45000" bIns="45000"/>
          <a:p>
            <a:pPr>
              <a:lnSpc>
                <a:spcPct val="100000"/>
              </a:lnSpc>
            </a:pPr>
            <a:r>
              <a:rPr b="0" lang="en-US" sz="2000" spc="-1" strike="noStrike">
                <a:solidFill>
                  <a:srgbClr val="558ed5"/>
                </a:solidFill>
                <a:uFill>
                  <a:solidFill>
                    <a:srgbClr val="ffffff"/>
                  </a:solidFill>
                </a:uFill>
                <a:latin typeface="Calibri"/>
              </a:rPr>
              <a:t>class</a:t>
            </a:r>
            <a:r>
              <a:rPr b="0" lang="en-US" sz="2000" spc="-1" strike="noStrike">
                <a:solidFill>
                  <a:srgbClr val="000000"/>
                </a:solidFill>
                <a:uFill>
                  <a:solidFill>
                    <a:srgbClr val="ffffff"/>
                  </a:solidFill>
                </a:uFill>
                <a:latin typeface="Calibri"/>
              </a:rPr>
              <a:t>  ClassName</a:t>
            </a:r>
            <a:r>
              <a:rPr b="0" lang="en-US" sz="2000" spc="-1" strike="noStrike">
                <a:solidFill>
                  <a:srgbClr val="558ed5"/>
                </a:solidFill>
                <a:uFill>
                  <a:solidFill>
                    <a:srgbClr val="ffffff"/>
                  </a:solidFill>
                </a:uFill>
                <a:latin typeface="Calibri"/>
              </a:rPr>
              <a:t>:</a:t>
            </a: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558ed5"/>
                </a:solidFill>
                <a:uFill>
                  <a:solidFill>
                    <a:srgbClr val="ffffff"/>
                  </a:solidFill>
                </a:uFill>
                <a:latin typeface="Calibri"/>
              </a:rPr>
              <a:t>def __init__(self, </a:t>
            </a:r>
            <a:r>
              <a:rPr b="0" lang="en-US" sz="2000" spc="-1" strike="noStrike">
                <a:solidFill>
                  <a:srgbClr val="000000"/>
                </a:solidFill>
                <a:uFill>
                  <a:solidFill>
                    <a:srgbClr val="ffffff"/>
                  </a:solidFill>
                </a:uFill>
                <a:latin typeface="Calibri"/>
              </a:rPr>
              <a:t>other arguments</a:t>
            </a:r>
            <a:r>
              <a:rPr b="0" lang="en-US" sz="2000" spc="-1" strike="noStrike">
                <a:solidFill>
                  <a:srgbClr val="558ed5"/>
                </a:solidFill>
                <a:uFill>
                  <a:solidFill>
                    <a:srgbClr val="ffffff"/>
                  </a:solidFill>
                </a:uFill>
                <a:latin typeface="Calibri"/>
              </a:rPr>
              <a:t>):</a:t>
            </a: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000000"/>
                </a:solidFill>
                <a:uFill>
                  <a:solidFill>
                    <a:srgbClr val="ffffff"/>
                  </a:solidFill>
                </a:uFill>
                <a:latin typeface="Calibri"/>
              </a:rPr>
              <a:t># method to initialize the object</a:t>
            </a:r>
            <a:endParaRPr b="0" lang="en-US" sz="1800" spc="-1" strike="noStrike">
              <a:solidFill>
                <a:srgbClr val="000000"/>
              </a:solidFill>
              <a:uFill>
                <a:solidFill>
                  <a:srgbClr val="ffffff"/>
                </a:solidFill>
              </a:uFill>
              <a:latin typeface="Arial"/>
            </a:endParaRPr>
          </a:p>
          <a:p>
            <a:pPr>
              <a:lnSpc>
                <a:spcPct val="100000"/>
              </a:lnSpc>
            </a:pP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558ed5"/>
                </a:solidFill>
                <a:uFill>
                  <a:solidFill>
                    <a:srgbClr val="ffffff"/>
                  </a:solidFill>
                </a:uFill>
                <a:latin typeface="Calibri"/>
              </a:rPr>
              <a:t>def__str__(self):</a:t>
            </a: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000000"/>
                </a:solidFill>
                <a:uFill>
                  <a:solidFill>
                    <a:srgbClr val="ffffff"/>
                  </a:solidFill>
                </a:uFill>
                <a:latin typeface="Calibri"/>
              </a:rPr>
              <a:t># method to print the object</a:t>
            </a:r>
            <a:endParaRPr b="0" lang="en-US" sz="1800" spc="-1" strike="noStrike">
              <a:solidFill>
                <a:srgbClr val="000000"/>
              </a:solidFill>
              <a:uFill>
                <a:solidFill>
                  <a:srgbClr val="ffffff"/>
                </a:solidFill>
              </a:uFill>
              <a:latin typeface="Arial"/>
            </a:endParaRPr>
          </a:p>
          <a:p>
            <a:pPr>
              <a:lnSpc>
                <a:spcPct val="100000"/>
              </a:lnSpc>
            </a:pP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558ed5"/>
                </a:solidFill>
                <a:uFill>
                  <a:solidFill>
                    <a:srgbClr val="ffffff"/>
                  </a:solidFill>
                </a:uFill>
                <a:latin typeface="Calibri"/>
              </a:rPr>
              <a:t>def</a:t>
            </a:r>
            <a:r>
              <a:rPr b="0" lang="en-US" sz="2000" spc="-1" strike="noStrike">
                <a:solidFill>
                  <a:srgbClr val="000000"/>
                </a:solidFill>
                <a:uFill>
                  <a:solidFill>
                    <a:srgbClr val="ffffff"/>
                  </a:solidFill>
                </a:uFill>
                <a:latin typeface="Calibri"/>
              </a:rPr>
              <a:t> other_methods</a:t>
            </a:r>
            <a:r>
              <a:rPr b="0" lang="en-US" sz="2000" spc="-1" strike="noStrike">
                <a:solidFill>
                  <a:srgbClr val="558ed5"/>
                </a:solidFill>
                <a:uFill>
                  <a:solidFill>
                    <a:srgbClr val="ffffff"/>
                  </a:solidFill>
                </a:uFill>
                <a:latin typeface="Calibri"/>
              </a:rPr>
              <a:t>(self, </a:t>
            </a:r>
            <a:r>
              <a:rPr b="0" lang="en-US" sz="2000" spc="-1" strike="noStrike">
                <a:solidFill>
                  <a:srgbClr val="000000"/>
                </a:solidFill>
                <a:uFill>
                  <a:solidFill>
                    <a:srgbClr val="ffffff"/>
                  </a:solidFill>
                </a:uFill>
                <a:latin typeface="Calibri"/>
              </a:rPr>
              <a:t>other parameters</a:t>
            </a:r>
            <a:r>
              <a:rPr b="0" lang="en-US" sz="2000" spc="-1" strike="noStrike">
                <a:solidFill>
                  <a:srgbClr val="558ed5"/>
                </a:solidFill>
                <a:uFill>
                  <a:solidFill>
                    <a:srgbClr val="ffffff"/>
                  </a:solidFill>
                </a:uFill>
                <a:latin typeface="Calibri"/>
              </a:rPr>
              <a:t>):</a:t>
            </a: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000000"/>
                </a:solidFill>
                <a:uFill>
                  <a:solidFill>
                    <a:srgbClr val="ffffff"/>
                  </a:solidFill>
                </a:uFill>
                <a:latin typeface="Calibri"/>
              </a:rPr>
              <a:t># any other methods for the class</a:t>
            </a:r>
            <a:endParaRPr b="0" lang="en-US" sz="1800" spc="-1" strike="noStrike">
              <a:solidFill>
                <a:srgbClr val="000000"/>
              </a:solidFill>
              <a:uFill>
                <a:solidFill>
                  <a:srgbClr val="ffffff"/>
                </a:solidFill>
              </a:uFill>
              <a:latin typeface="Arial"/>
            </a:endParaRPr>
          </a:p>
        </p:txBody>
      </p:sp>
      <p:sp>
        <p:nvSpPr>
          <p:cNvPr id="119" name="CustomShape 4"/>
          <p:cNvSpPr/>
          <p:nvPr/>
        </p:nvSpPr>
        <p:spPr>
          <a:xfrm>
            <a:off x="1152720" y="5334120"/>
            <a:ext cx="1942920" cy="39528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2000" spc="-1" strike="noStrike">
                <a:solidFill>
                  <a:srgbClr val="c00000"/>
                </a:solidFill>
                <a:uFill>
                  <a:solidFill>
                    <a:srgbClr val="ffffff"/>
                  </a:solidFill>
                </a:uFill>
                <a:latin typeface="Calibri"/>
              </a:rPr>
              <a:t>Note indentation</a:t>
            </a:r>
            <a:endParaRPr b="0" lang="en-US" sz="1800" spc="-1" strike="noStrike">
              <a:solidFill>
                <a:srgbClr val="000000"/>
              </a:solidFill>
              <a:uFill>
                <a:solidFill>
                  <a:srgbClr val="ffffff"/>
                </a:solidFill>
              </a:uFill>
              <a:latin typeface="Arial"/>
            </a:endParaRPr>
          </a:p>
        </p:txBody>
      </p:sp>
      <p:sp>
        <p:nvSpPr>
          <p:cNvPr id="120" name="CustomShape 5"/>
          <p:cNvSpPr/>
          <p:nvPr/>
        </p:nvSpPr>
        <p:spPr>
          <a:xfrm flipV="1">
            <a:off x="2438280" y="5181480"/>
            <a:ext cx="304560" cy="151920"/>
          </a:xfrm>
          <a:custGeom>
            <a:avLst/>
            <a:gdLst/>
            <a:ahLst/>
            <a:rect l="l" t="t" r="r" b="b"/>
            <a:pathLst>
              <a:path w="21600" h="21600">
                <a:moveTo>
                  <a:pt x="0" y="0"/>
                </a:moveTo>
                <a:lnTo>
                  <a:pt x="21600" y="21600"/>
                </a:lnTo>
              </a:path>
            </a:pathLst>
          </a:cu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121" name="CustomShape 6"/>
          <p:cNvSpPr/>
          <p:nvPr/>
        </p:nvSpPr>
        <p:spPr>
          <a:xfrm>
            <a:off x="838080" y="2590920"/>
            <a:ext cx="1937520" cy="700200"/>
          </a:xfrm>
          <a:prstGeom prst="rect">
            <a:avLst/>
          </a:prstGeom>
          <a:noFill/>
          <a:ln>
            <a:noFill/>
          </a:ln>
        </p:spPr>
        <p:style>
          <a:lnRef idx="0"/>
          <a:fillRef idx="0"/>
          <a:effectRef idx="0"/>
          <a:fontRef idx="minor"/>
        </p:style>
        <p:txBody>
          <a:bodyPr lIns="90000" rIns="90000" tIns="45000" bIns="45000"/>
          <a:p>
            <a:pPr>
              <a:lnSpc>
                <a:spcPct val="100000"/>
              </a:lnSpc>
            </a:pPr>
            <a:r>
              <a:rPr b="0" lang="en-US" sz="2000" spc="-1" strike="noStrike">
                <a:solidFill>
                  <a:srgbClr val="c00000"/>
                </a:solidFill>
                <a:uFill>
                  <a:solidFill>
                    <a:srgbClr val="ffffff"/>
                  </a:solidFill>
                </a:uFill>
                <a:latin typeface="Calibri"/>
              </a:rPr>
              <a:t>method to create objects</a:t>
            </a:r>
            <a:endParaRPr b="0" lang="en-US" sz="1800" spc="-1" strike="noStrike">
              <a:solidFill>
                <a:srgbClr val="000000"/>
              </a:solidFill>
              <a:uFill>
                <a:solidFill>
                  <a:srgbClr val="ffffff"/>
                </a:solidFill>
              </a:uFill>
              <a:latin typeface="Arial"/>
            </a:endParaRPr>
          </a:p>
        </p:txBody>
      </p:sp>
      <p:sp>
        <p:nvSpPr>
          <p:cNvPr id="122" name="CustomShape 7"/>
          <p:cNvSpPr/>
          <p:nvPr/>
        </p:nvSpPr>
        <p:spPr>
          <a:xfrm>
            <a:off x="2286000" y="2971800"/>
            <a:ext cx="533160" cy="360"/>
          </a:xfrm>
          <a:custGeom>
            <a:avLst/>
            <a:gdLst/>
            <a:ahLst/>
            <a:rect l="l" t="t" r="r" b="b"/>
            <a:pathLst>
              <a:path w="21600" h="21600">
                <a:moveTo>
                  <a:pt x="0" y="0"/>
                </a:moveTo>
                <a:lnTo>
                  <a:pt x="21600" y="21600"/>
                </a:lnTo>
              </a:path>
            </a:pathLst>
          </a:cu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123" name="CustomShape 8"/>
          <p:cNvSpPr/>
          <p:nvPr/>
        </p:nvSpPr>
        <p:spPr>
          <a:xfrm>
            <a:off x="838080" y="3505320"/>
            <a:ext cx="1743480" cy="700200"/>
          </a:xfrm>
          <a:prstGeom prst="rect">
            <a:avLst/>
          </a:prstGeom>
          <a:noFill/>
          <a:ln>
            <a:noFill/>
          </a:ln>
        </p:spPr>
        <p:style>
          <a:lnRef idx="0"/>
          <a:fillRef idx="0"/>
          <a:effectRef idx="0"/>
          <a:fontRef idx="minor"/>
        </p:style>
        <p:txBody>
          <a:bodyPr lIns="90000" rIns="90000" tIns="45000" bIns="45000"/>
          <a:p>
            <a:pPr>
              <a:lnSpc>
                <a:spcPct val="100000"/>
              </a:lnSpc>
            </a:pPr>
            <a:r>
              <a:rPr b="0" lang="en-US" sz="2000" spc="-1" strike="noStrike">
                <a:solidFill>
                  <a:srgbClr val="c00000"/>
                </a:solidFill>
                <a:uFill>
                  <a:solidFill>
                    <a:srgbClr val="ffffff"/>
                  </a:solidFill>
                </a:uFill>
                <a:latin typeface="Calibri"/>
              </a:rPr>
              <a:t>method to print objects</a:t>
            </a:r>
            <a:endParaRPr b="0" lang="en-US" sz="1800" spc="-1" strike="noStrike">
              <a:solidFill>
                <a:srgbClr val="000000"/>
              </a:solidFill>
              <a:uFill>
                <a:solidFill>
                  <a:srgbClr val="ffffff"/>
                </a:solidFill>
              </a:uFill>
              <a:latin typeface="Arial"/>
            </a:endParaRPr>
          </a:p>
        </p:txBody>
      </p:sp>
      <p:sp>
        <p:nvSpPr>
          <p:cNvPr id="124" name="CustomShape 9"/>
          <p:cNvSpPr/>
          <p:nvPr/>
        </p:nvSpPr>
        <p:spPr>
          <a:xfrm>
            <a:off x="2221920" y="3886200"/>
            <a:ext cx="596880" cy="360"/>
          </a:xfrm>
          <a:custGeom>
            <a:avLst/>
            <a:gdLst/>
            <a:ahLst/>
            <a:rect l="l" t="t" r="r" b="b"/>
            <a:pathLst>
              <a:path w="21600" h="21600">
                <a:moveTo>
                  <a:pt x="0" y="0"/>
                </a:moveTo>
                <a:lnTo>
                  <a:pt x="21600" y="21600"/>
                </a:lnTo>
              </a:path>
            </a:pathLst>
          </a:cu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125" name="CustomShape 10"/>
          <p:cNvSpPr/>
          <p:nvPr/>
        </p:nvSpPr>
        <p:spPr>
          <a:xfrm>
            <a:off x="1381680" y="1981080"/>
            <a:ext cx="2142360" cy="39528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2000" spc="-1" strike="noStrike">
                <a:solidFill>
                  <a:srgbClr val="c00000"/>
                </a:solidFill>
                <a:uFill>
                  <a:solidFill>
                    <a:srgbClr val="ffffff"/>
                  </a:solidFill>
                </a:uFill>
                <a:latin typeface="Calibri"/>
              </a:rPr>
              <a:t>name in uppercase</a:t>
            </a:r>
            <a:endParaRPr b="0" lang="en-US" sz="1800" spc="-1" strike="noStrike">
              <a:solidFill>
                <a:srgbClr val="000000"/>
              </a:solidFill>
              <a:uFill>
                <a:solidFill>
                  <a:srgbClr val="ffffff"/>
                </a:solidFill>
              </a:uFill>
              <a:latin typeface="Arial"/>
            </a:endParaRPr>
          </a:p>
        </p:txBody>
      </p:sp>
      <p:sp>
        <p:nvSpPr>
          <p:cNvPr id="126" name="CustomShape 11"/>
          <p:cNvSpPr/>
          <p:nvPr/>
        </p:nvSpPr>
        <p:spPr>
          <a:xfrm>
            <a:off x="3124080" y="2286000"/>
            <a:ext cx="304560" cy="228240"/>
          </a:xfrm>
          <a:custGeom>
            <a:avLst/>
            <a:gdLst/>
            <a:ahLst/>
            <a:rect l="l" t="t" r="r" b="b"/>
            <a:pathLst>
              <a:path w="21600" h="21600">
                <a:moveTo>
                  <a:pt x="0" y="0"/>
                </a:moveTo>
                <a:lnTo>
                  <a:pt x="21600" y="21600"/>
                </a:lnTo>
              </a:path>
            </a:pathLst>
          </a:cu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Defining a Class </a:t>
            </a:r>
            <a:r>
              <a:rPr b="0" lang="en-US" sz="2400" spc="-1" strike="noStrike">
                <a:solidFill>
                  <a:srgbClr val="000000"/>
                </a:solidFill>
                <a:uFill>
                  <a:solidFill>
                    <a:srgbClr val="ffffff"/>
                  </a:solidFill>
                </a:uFill>
                <a:latin typeface="Calibri"/>
              </a:rPr>
              <a:t>(2 of 3)</a:t>
            </a:r>
            <a:endParaRPr b="0" lang="en-US" sz="1800" spc="-1" strike="noStrike">
              <a:solidFill>
                <a:srgbClr val="000000"/>
              </a:solidFill>
              <a:uFill>
                <a:solidFill>
                  <a:srgbClr val="ffffff"/>
                </a:solidFill>
              </a:uFill>
              <a:latin typeface="Calibri"/>
            </a:endParaRPr>
          </a:p>
        </p:txBody>
      </p:sp>
      <p:sp>
        <p:nvSpPr>
          <p:cNvPr id="128" name="TextShape 2"/>
          <p:cNvSpPr txBox="1"/>
          <p:nvPr/>
        </p:nvSpPr>
        <p:spPr>
          <a:xfrm>
            <a:off x="304920" y="762120"/>
            <a:ext cx="8457840" cy="571464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a:t>
            </a:r>
            <a:r>
              <a:rPr b="0" lang="en-US" sz="2400" spc="-1" strike="noStrike">
                <a:solidFill>
                  <a:srgbClr val="558ed5"/>
                </a:solidFill>
                <a:uFill>
                  <a:solidFill>
                    <a:srgbClr val="ffffff"/>
                  </a:solidFill>
                </a:uFill>
                <a:latin typeface="Calibri"/>
              </a:rPr>
              <a:t>__init__ </a:t>
            </a:r>
            <a:r>
              <a:rPr b="0" lang="en-US" sz="2400" spc="-1" strike="noStrike">
                <a:solidFill>
                  <a:srgbClr val="000000"/>
                </a:solidFill>
                <a:uFill>
                  <a:solidFill>
                    <a:srgbClr val="ffffff"/>
                  </a:solidFill>
                </a:uFill>
                <a:latin typeface="Calibri"/>
              </a:rPr>
              <a:t>method:</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name starts and ends with 2 underscores ( _ ).</a:t>
            </a:r>
            <a:endParaRPr b="0" lang="en-US" sz="24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When an object is instantiated or created, the </a:t>
            </a:r>
            <a:r>
              <a:rPr b="0" lang="en-US" sz="2400" spc="-1" strike="noStrike">
                <a:solidFill>
                  <a:srgbClr val="558ed5"/>
                </a:solidFill>
                <a:uFill>
                  <a:solidFill>
                    <a:srgbClr val="ffffff"/>
                  </a:solidFill>
                </a:uFill>
                <a:latin typeface="Calibri"/>
              </a:rPr>
              <a:t>__init__ </a:t>
            </a:r>
            <a:r>
              <a:rPr b="0" lang="en-US" sz="2400" spc="-1" strike="noStrike">
                <a:solidFill>
                  <a:srgbClr val="000000"/>
                </a:solidFill>
                <a:uFill>
                  <a:solidFill>
                    <a:srgbClr val="ffffff"/>
                  </a:solidFill>
                </a:uFill>
                <a:latin typeface="Calibri"/>
              </a:rPr>
              <a:t>method runs to initialize the object with data.</a:t>
            </a:r>
            <a:endParaRPr b="0" lang="en-US" sz="24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data can be a default value or it can be passed in through the arguments.</a:t>
            </a:r>
            <a:endParaRPr b="0" lang="en-US" sz="24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a:t>
            </a:r>
            <a:r>
              <a:rPr b="0" lang="en-US" sz="2400" spc="-1" strike="noStrike">
                <a:solidFill>
                  <a:srgbClr val="558ed5"/>
                </a:solidFill>
                <a:uFill>
                  <a:solidFill>
                    <a:srgbClr val="ffffff"/>
                  </a:solidFill>
                </a:uFill>
                <a:latin typeface="Calibri"/>
              </a:rPr>
              <a:t>__str__ </a:t>
            </a:r>
            <a:r>
              <a:rPr b="0" lang="en-US" sz="2400" spc="-1" strike="noStrike">
                <a:solidFill>
                  <a:srgbClr val="000000"/>
                </a:solidFill>
                <a:uFill>
                  <a:solidFill>
                    <a:srgbClr val="ffffff"/>
                  </a:solidFill>
                </a:uFill>
                <a:latin typeface="Calibri"/>
              </a:rPr>
              <a:t>method:</a:t>
            </a:r>
            <a:r>
              <a:rPr b="0" lang="en-US" sz="3200" spc="-1" strike="noStrike">
                <a:solidFill>
                  <a:srgbClr val="000000"/>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name starts and ends with 2 underscores.</a:t>
            </a:r>
            <a:endParaRPr b="0" lang="en-US" sz="24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When the function </a:t>
            </a:r>
            <a:r>
              <a:rPr b="0" lang="en-US" sz="2400" spc="-1" strike="noStrike">
                <a:solidFill>
                  <a:srgbClr val="558ed5"/>
                </a:solidFill>
                <a:uFill>
                  <a:solidFill>
                    <a:srgbClr val="ffffff"/>
                  </a:solidFill>
                </a:uFill>
                <a:latin typeface="Calibri"/>
              </a:rPr>
              <a:t>print</a:t>
            </a:r>
            <a:r>
              <a:rPr b="0" lang="en-US" sz="2400" spc="-1" strike="noStrike">
                <a:solidFill>
                  <a:srgbClr val="000000"/>
                </a:solidFill>
                <a:uFill>
                  <a:solidFill>
                    <a:srgbClr val="ffffff"/>
                  </a:solidFill>
                </a:uFill>
                <a:latin typeface="Calibri"/>
              </a:rPr>
              <a:t> is used to print the object, the </a:t>
            </a:r>
            <a:r>
              <a:rPr b="0" lang="en-US" sz="2400" spc="-1" strike="noStrike">
                <a:solidFill>
                  <a:srgbClr val="558ed5"/>
                </a:solidFill>
                <a:uFill>
                  <a:solidFill>
                    <a:srgbClr val="ffffff"/>
                  </a:solidFill>
                </a:uFill>
                <a:latin typeface="Calibri"/>
              </a:rPr>
              <a:t>__str__ </a:t>
            </a:r>
            <a:r>
              <a:rPr b="0" lang="en-US" sz="2400" spc="-1" strike="noStrike">
                <a:solidFill>
                  <a:srgbClr val="000000"/>
                </a:solidFill>
                <a:uFill>
                  <a:solidFill>
                    <a:srgbClr val="ffffff"/>
                  </a:solidFill>
                </a:uFill>
                <a:latin typeface="Calibri"/>
              </a:rPr>
              <a:t>method runs to return a string of object data, which is printed to screen.</a:t>
            </a:r>
            <a:endParaRPr b="0" lang="en-US" sz="24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class typically has other methods to define its behavior.</a:t>
            </a:r>
            <a:endParaRPr b="0" lang="en-US" sz="3200" spc="-1" strike="noStrike">
              <a:solidFill>
                <a:srgbClr val="000000"/>
              </a:solidFill>
              <a:uFill>
                <a:solidFill>
                  <a:srgbClr val="ffffff"/>
                </a:solidFill>
              </a:uFill>
              <a:latin typeface="Calibri"/>
            </a:endParaRPr>
          </a:p>
          <a:p>
            <a:pPr marL="457200" indent="-456840">
              <a:lnSpc>
                <a:spcPct val="100000"/>
              </a:lnSpc>
            </a:pPr>
            <a:r>
              <a:rPr b="0" lang="en-US" sz="2400" spc="-1" strike="noStrike">
                <a:solidFill>
                  <a:srgbClr val="000000"/>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p:txBody>
      </p:sp>
      <p:sp>
        <p:nvSpPr>
          <p:cNvPr id="129" name="CustomShape 3"/>
          <p:cNvSpPr/>
          <p:nvPr/>
        </p:nvSpPr>
        <p:spPr>
          <a:xfrm>
            <a:off x="3733920" y="3657600"/>
            <a:ext cx="3504960" cy="700200"/>
          </a:xfrm>
          <a:prstGeom prst="rect">
            <a:avLst/>
          </a:prstGeom>
          <a:noFill/>
          <a:ln>
            <a:solidFill>
              <a:schemeClr val="tx1"/>
            </a:solidFill>
          </a:ln>
        </p:spPr>
        <p:style>
          <a:lnRef idx="0"/>
          <a:fillRef idx="0"/>
          <a:effectRef idx="0"/>
          <a:fontRef idx="minor"/>
        </p:style>
        <p:txBody>
          <a:bodyPr lIns="90000" rIns="90000" tIns="45000" bIns="45000"/>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558ed5"/>
                </a:solidFill>
                <a:uFill>
                  <a:solidFill>
                    <a:srgbClr val="ffffff"/>
                  </a:solidFill>
                </a:uFill>
                <a:latin typeface="Calibri"/>
              </a:rPr>
              <a:t>def__str__(self):</a:t>
            </a: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000000"/>
                </a:solidFill>
                <a:uFill>
                  <a:solidFill>
                    <a:srgbClr val="ffffff"/>
                  </a:solidFill>
                </a:uFill>
                <a:latin typeface="Calibri"/>
              </a:rPr>
              <a:t># method to print the object</a:t>
            </a:r>
            <a:endParaRPr b="0" lang="en-US" sz="1800" spc="-1" strike="noStrike">
              <a:solidFill>
                <a:srgbClr val="000000"/>
              </a:solidFill>
              <a:uFill>
                <a:solidFill>
                  <a:srgbClr val="ffffff"/>
                </a:solidFill>
              </a:uFill>
              <a:latin typeface="Arial"/>
            </a:endParaRPr>
          </a:p>
        </p:txBody>
      </p:sp>
      <p:sp>
        <p:nvSpPr>
          <p:cNvPr id="130" name="CustomShape 4"/>
          <p:cNvSpPr/>
          <p:nvPr/>
        </p:nvSpPr>
        <p:spPr>
          <a:xfrm>
            <a:off x="3733920" y="838080"/>
            <a:ext cx="4114440" cy="700200"/>
          </a:xfrm>
          <a:prstGeom prst="rect">
            <a:avLst/>
          </a:prstGeom>
          <a:noFill/>
          <a:ln>
            <a:solidFill>
              <a:schemeClr val="tx1"/>
            </a:solidFill>
          </a:ln>
        </p:spPr>
        <p:style>
          <a:lnRef idx="0"/>
          <a:fillRef idx="0"/>
          <a:effectRef idx="0"/>
          <a:fontRef idx="minor"/>
        </p:style>
        <p:txBody>
          <a:bodyPr lIns="90000" rIns="90000" tIns="45000" bIns="45000"/>
          <a:p>
            <a:pPr>
              <a:lnSpc>
                <a:spcPct val="100000"/>
              </a:lnSpc>
            </a:pPr>
            <a:r>
              <a:rPr b="0" lang="en-US" sz="2000" spc="-1" strike="noStrike">
                <a:solidFill>
                  <a:srgbClr val="558ed5"/>
                </a:solidFill>
                <a:uFill>
                  <a:solidFill>
                    <a:srgbClr val="ffffff"/>
                  </a:solidFill>
                </a:uFill>
                <a:latin typeface="Calibri"/>
              </a:rPr>
              <a:t>def __init__(self, </a:t>
            </a:r>
            <a:r>
              <a:rPr b="0" lang="en-US" sz="2000" spc="-1" strike="noStrike">
                <a:solidFill>
                  <a:srgbClr val="000000"/>
                </a:solidFill>
                <a:uFill>
                  <a:solidFill>
                    <a:srgbClr val="ffffff"/>
                  </a:solidFill>
                </a:uFill>
                <a:latin typeface="Calibri"/>
              </a:rPr>
              <a:t>other arguments</a:t>
            </a:r>
            <a:r>
              <a:rPr b="0" lang="en-US" sz="2000" spc="-1" strike="noStrike">
                <a:solidFill>
                  <a:srgbClr val="558ed5"/>
                </a:solidFill>
                <a:uFill>
                  <a:solidFill>
                    <a:srgbClr val="ffffff"/>
                  </a:solidFill>
                </a:uFill>
                <a:latin typeface="Calibri"/>
              </a:rPr>
              <a:t>):</a:t>
            </a:r>
            <a:endParaRPr b="0" lang="en-US" sz="1800" spc="-1" strike="noStrike">
              <a:solidFill>
                <a:srgbClr val="000000"/>
              </a:solidFill>
              <a:uFill>
                <a:solidFill>
                  <a:srgbClr val="ffffff"/>
                </a:solidFill>
              </a:uFill>
              <a:latin typeface="Arial"/>
            </a:endParaRPr>
          </a:p>
          <a:p>
            <a:pPr>
              <a:lnSpc>
                <a:spcPct val="100000"/>
              </a:lnSpc>
            </a:pPr>
            <a:r>
              <a:rPr b="0" lang="en-US" sz="2000" spc="-1" strike="noStrike">
                <a:solidFill>
                  <a:srgbClr val="000000"/>
                </a:solidFill>
                <a:uFill>
                  <a:solidFill>
                    <a:srgbClr val="ffffff"/>
                  </a:solidFill>
                </a:uFill>
                <a:latin typeface="Calibri"/>
              </a:rPr>
              <a:t>     </a:t>
            </a:r>
            <a:r>
              <a:rPr b="0" lang="en-US" sz="2000" spc="-1" strike="noStrike">
                <a:solidFill>
                  <a:srgbClr val="000000"/>
                </a:solidFill>
                <a:uFill>
                  <a:solidFill>
                    <a:srgbClr val="ffffff"/>
                  </a:solidFill>
                </a:uFill>
                <a:latin typeface="Calibri"/>
              </a:rPr>
              <a:t># method to initialize the object</a:t>
            </a:r>
            <a:endParaRPr b="0" lang="en-US" sz="1800" spc="-1" strike="noStrike">
              <a:solidFill>
                <a:srgbClr val="000000"/>
              </a:solidFill>
              <a:uFill>
                <a:solidFill>
                  <a:srgbClr val="ffffff"/>
                </a:solidFill>
              </a:uFill>
              <a:latin typeface="Arial"/>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Defining a Class </a:t>
            </a:r>
            <a:r>
              <a:rPr b="0" lang="en-US" sz="2400" spc="-1" strike="noStrike">
                <a:solidFill>
                  <a:srgbClr val="000000"/>
                </a:solidFill>
                <a:uFill>
                  <a:solidFill>
                    <a:srgbClr val="ffffff"/>
                  </a:solidFill>
                </a:uFill>
                <a:latin typeface="Calibri"/>
              </a:rPr>
              <a:t>(3 of 3)</a:t>
            </a:r>
            <a:endParaRPr b="0" lang="en-US" sz="1800" spc="-1" strike="noStrike">
              <a:solidFill>
                <a:srgbClr val="000000"/>
              </a:solidFill>
              <a:uFill>
                <a:solidFill>
                  <a:srgbClr val="ffffff"/>
                </a:solidFill>
              </a:uFill>
              <a:latin typeface="Calibri"/>
            </a:endParaRPr>
          </a:p>
        </p:txBody>
      </p:sp>
      <p:sp>
        <p:nvSpPr>
          <p:cNvPr id="132" name="TextShape 2"/>
          <p:cNvSpPr txBox="1"/>
          <p:nvPr/>
        </p:nvSpPr>
        <p:spPr>
          <a:xfrm>
            <a:off x="304920" y="762120"/>
            <a:ext cx="8457840" cy="571464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Example of a bank account class definition:</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Note that all object data variables start with:   </a:t>
            </a:r>
            <a:r>
              <a:rPr b="0" lang="en-US" sz="2400" spc="-1" strike="noStrike">
                <a:solidFill>
                  <a:srgbClr val="558ed5"/>
                </a:solidFill>
                <a:uFill>
                  <a:solidFill>
                    <a:srgbClr val="ffffff"/>
                  </a:solidFill>
                </a:uFill>
                <a:latin typeface="Calibri"/>
              </a:rPr>
              <a:t>self.</a:t>
            </a:r>
            <a:r>
              <a:rPr b="0" lang="en-US" sz="2400" spc="-1" strike="noStrike">
                <a:solidFill>
                  <a:srgbClr val="558ed5"/>
                </a:solidFill>
                <a:uFill>
                  <a:solidFill>
                    <a:srgbClr val="ffffff"/>
                  </a:solidFill>
                </a:uFill>
                <a:latin typeface="Calibri"/>
              </a:rPr>
              <a:t>
</a:t>
            </a:r>
            <a:r>
              <a:rPr b="0" lang="en-US" sz="2400" spc="-1" strike="noStrike">
                <a:solidFill>
                  <a:srgbClr val="000000"/>
                </a:solidFill>
                <a:uFill>
                  <a:solidFill>
                    <a:srgbClr val="ffffff"/>
                  </a:solidFill>
                </a:uFill>
                <a:latin typeface="Calibri"/>
              </a:rPr>
              <a:t>But parameters and temporary variables don’t use </a:t>
            </a:r>
            <a:r>
              <a:rPr b="0" lang="en-US" sz="2400" spc="-1" strike="noStrike">
                <a:solidFill>
                  <a:srgbClr val="558ed5"/>
                </a:solidFill>
                <a:uFill>
                  <a:solidFill>
                    <a:srgbClr val="ffffff"/>
                  </a:solidFill>
                </a:uFill>
                <a:latin typeface="Calibri"/>
              </a:rPr>
              <a:t>self.</a:t>
            </a:r>
            <a:endParaRPr b="0" lang="en-US" sz="3200" spc="-1" strike="noStrike">
              <a:solidFill>
                <a:srgbClr val="000000"/>
              </a:solidFill>
              <a:uFill>
                <a:solidFill>
                  <a:srgbClr val="ffffff"/>
                </a:solidFill>
              </a:uFill>
              <a:latin typeface="Calibri"/>
            </a:endParaRPr>
          </a:p>
          <a:p>
            <a:pPr marL="457200" indent="-456840">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457200" indent="-456840">
              <a:lnSpc>
                <a:spcPct val="100000"/>
              </a:lnSpc>
            </a:pPr>
            <a:r>
              <a:rPr b="0" lang="en-US" sz="2400" spc="-1" strike="noStrike">
                <a:solidFill>
                  <a:srgbClr val="000000"/>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p:txBody>
      </p:sp>
      <p:pic>
        <p:nvPicPr>
          <p:cNvPr id="133" name="Picture 19" descr=""/>
          <p:cNvPicPr/>
          <p:nvPr/>
        </p:nvPicPr>
        <p:blipFill>
          <a:blip r:embed="rId1"/>
          <a:stretch/>
        </p:blipFill>
        <p:spPr>
          <a:xfrm>
            <a:off x="838080" y="1219320"/>
            <a:ext cx="7546320" cy="4495320"/>
          </a:xfrm>
          <a:prstGeom prst="rect">
            <a:avLst/>
          </a:prstGeom>
          <a:ln>
            <a:solidFill>
              <a:schemeClr val="tx1"/>
            </a:solidFill>
          </a:ln>
        </p:spPr>
      </p:pic>
      <p:sp>
        <p:nvSpPr>
          <p:cNvPr id="134" name="CustomShape 3"/>
          <p:cNvSpPr/>
          <p:nvPr/>
        </p:nvSpPr>
        <p:spPr>
          <a:xfrm>
            <a:off x="5943600" y="1295280"/>
            <a:ext cx="2361960" cy="1187640"/>
          </a:xfrm>
          <a:prstGeom prst="rect">
            <a:avLst/>
          </a:prstGeom>
          <a:noFill/>
          <a:ln>
            <a:noFill/>
          </a:ln>
        </p:spPr>
        <p:style>
          <a:lnRef idx="0"/>
          <a:fillRef idx="0"/>
          <a:effectRef idx="0"/>
          <a:fontRef idx="minor"/>
        </p:style>
        <p:txBody>
          <a:bodyPr lIns="90000" rIns="90000" tIns="45000" bIns="45000"/>
          <a:p>
            <a:pPr>
              <a:lnSpc>
                <a:spcPct val="100000"/>
              </a:lnSpc>
            </a:pPr>
            <a:r>
              <a:rPr b="0" lang="en-US" sz="1800" spc="-1" strike="noStrike">
                <a:solidFill>
                  <a:srgbClr val="c00000"/>
                </a:solidFill>
                <a:uFill>
                  <a:solidFill>
                    <a:srgbClr val="ffffff"/>
                  </a:solidFill>
                </a:uFill>
                <a:latin typeface="Calibri"/>
              </a:rPr>
              <a:t>We must pass in the account number and balance when creating the object</a:t>
            </a:r>
            <a:endParaRPr b="0" lang="en-US" sz="1800" spc="-1" strike="noStrike">
              <a:solidFill>
                <a:srgbClr val="000000"/>
              </a:solidFill>
              <a:uFill>
                <a:solidFill>
                  <a:srgbClr val="ffffff"/>
                </a:solidFill>
              </a:uFill>
              <a:latin typeface="Arial"/>
            </a:endParaRPr>
          </a:p>
        </p:txBody>
      </p:sp>
      <p:sp>
        <p:nvSpPr>
          <p:cNvPr id="135" name="CustomShape 4"/>
          <p:cNvSpPr/>
          <p:nvPr/>
        </p:nvSpPr>
        <p:spPr>
          <a:xfrm flipH="1" flipV="1">
            <a:off x="3962520" y="2057400"/>
            <a:ext cx="2057040" cy="151920"/>
          </a:xfrm>
          <a:custGeom>
            <a:avLst/>
            <a:gdLst/>
            <a:ahLst/>
            <a:rect l="l" t="t" r="r" b="b"/>
            <a:pathLst>
              <a:path w="21600" h="21600">
                <a:moveTo>
                  <a:pt x="0" y="0"/>
                </a:moveTo>
                <a:lnTo>
                  <a:pt x="21600" y="21600"/>
                </a:lnTo>
              </a:path>
            </a:pathLst>
          </a:cu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136" name="CustomShape 5"/>
          <p:cNvSpPr/>
          <p:nvPr/>
        </p:nvSpPr>
        <p:spPr>
          <a:xfrm>
            <a:off x="5105520" y="3657600"/>
            <a:ext cx="3123720" cy="1736280"/>
          </a:xfrm>
          <a:prstGeom prst="rect">
            <a:avLst/>
          </a:prstGeom>
          <a:noFill/>
          <a:ln>
            <a:noFill/>
          </a:ln>
        </p:spPr>
        <p:style>
          <a:lnRef idx="0"/>
          <a:fillRef idx="0"/>
          <a:effectRef idx="0"/>
          <a:fontRef idx="minor"/>
        </p:style>
        <p:txBody>
          <a:bodyPr lIns="90000" rIns="90000" tIns="45000" bIns="45000"/>
          <a:p>
            <a:pPr>
              <a:lnSpc>
                <a:spcPct val="100000"/>
              </a:lnSpc>
            </a:pPr>
            <a:r>
              <a:rPr b="0" lang="en-US" sz="1800" spc="-1" strike="noStrike">
                <a:solidFill>
                  <a:srgbClr val="c00000"/>
                </a:solidFill>
                <a:uFill>
                  <a:solidFill>
                    <a:srgbClr val="ffffff"/>
                  </a:solidFill>
                </a:uFill>
                <a:latin typeface="Calibri"/>
              </a:rPr>
              <a:t>The last 4 methods let us:</a:t>
            </a:r>
            <a:endParaRPr b="0" lang="en-US" sz="1800" spc="-1" strike="noStrike">
              <a:solidFill>
                <a:srgbClr val="000000"/>
              </a:solidFill>
              <a:uFill>
                <a:solidFill>
                  <a:srgbClr val="ffffff"/>
                </a:solidFill>
              </a:uFill>
              <a:latin typeface="Arial"/>
            </a:endParaRPr>
          </a:p>
          <a:p>
            <a:pPr marL="182880" indent="-182520">
              <a:lnSpc>
                <a:spcPct val="100000"/>
              </a:lnSpc>
              <a:buClr>
                <a:srgbClr val="c00000"/>
              </a:buClr>
              <a:buFont typeface="Arial"/>
              <a:buChar char="•"/>
            </a:pPr>
            <a:r>
              <a:rPr b="0" lang="en-US" sz="1800" spc="-1" strike="noStrike">
                <a:solidFill>
                  <a:srgbClr val="c00000"/>
                </a:solidFill>
                <a:uFill>
                  <a:solidFill>
                    <a:srgbClr val="ffffff"/>
                  </a:solidFill>
                </a:uFill>
                <a:latin typeface="Calibri"/>
              </a:rPr>
              <a:t>Print the acct info as a string</a:t>
            </a:r>
            <a:endParaRPr b="0" lang="en-US" sz="1800" spc="-1" strike="noStrike">
              <a:solidFill>
                <a:srgbClr val="000000"/>
              </a:solidFill>
              <a:uFill>
                <a:solidFill>
                  <a:srgbClr val="ffffff"/>
                </a:solidFill>
              </a:uFill>
              <a:latin typeface="Arial"/>
            </a:endParaRPr>
          </a:p>
          <a:p>
            <a:pPr marL="182880" indent="-182520">
              <a:lnSpc>
                <a:spcPct val="100000"/>
              </a:lnSpc>
              <a:buClr>
                <a:srgbClr val="c00000"/>
              </a:buClr>
              <a:buFont typeface="Arial"/>
              <a:buChar char="•"/>
            </a:pPr>
            <a:r>
              <a:rPr b="0" lang="en-US" sz="1800" spc="-1" strike="noStrike">
                <a:solidFill>
                  <a:srgbClr val="c00000"/>
                </a:solidFill>
                <a:uFill>
                  <a:solidFill>
                    <a:srgbClr val="ffffff"/>
                  </a:solidFill>
                </a:uFill>
                <a:latin typeface="Calibri"/>
              </a:rPr>
              <a:t>Get the acct number</a:t>
            </a:r>
            <a:endParaRPr b="0" lang="en-US" sz="1800" spc="-1" strike="noStrike">
              <a:solidFill>
                <a:srgbClr val="000000"/>
              </a:solidFill>
              <a:uFill>
                <a:solidFill>
                  <a:srgbClr val="ffffff"/>
                </a:solidFill>
              </a:uFill>
              <a:latin typeface="Arial"/>
            </a:endParaRPr>
          </a:p>
          <a:p>
            <a:pPr marL="182880" indent="-182520">
              <a:lnSpc>
                <a:spcPct val="100000"/>
              </a:lnSpc>
              <a:buClr>
                <a:srgbClr val="c00000"/>
              </a:buClr>
              <a:buFont typeface="Arial"/>
              <a:buChar char="•"/>
            </a:pPr>
            <a:r>
              <a:rPr b="0" lang="en-US" sz="1800" spc="-1" strike="noStrike">
                <a:solidFill>
                  <a:srgbClr val="c00000"/>
                </a:solidFill>
                <a:uFill>
                  <a:solidFill>
                    <a:srgbClr val="ffffff"/>
                  </a:solidFill>
                </a:uFill>
                <a:latin typeface="Calibri"/>
              </a:rPr>
              <a:t>Get the acct balance</a:t>
            </a:r>
            <a:endParaRPr b="0" lang="en-US" sz="1800" spc="-1" strike="noStrike">
              <a:solidFill>
                <a:srgbClr val="000000"/>
              </a:solidFill>
              <a:uFill>
                <a:solidFill>
                  <a:srgbClr val="ffffff"/>
                </a:solidFill>
              </a:uFill>
              <a:latin typeface="Arial"/>
            </a:endParaRPr>
          </a:p>
          <a:p>
            <a:pPr marL="182880" indent="-182520">
              <a:lnSpc>
                <a:spcPct val="100000"/>
              </a:lnSpc>
              <a:buClr>
                <a:srgbClr val="c00000"/>
              </a:buClr>
              <a:buFont typeface="Arial"/>
              <a:buChar char="•"/>
            </a:pPr>
            <a:r>
              <a:rPr b="0" lang="en-US" sz="1800" spc="-1" strike="noStrike">
                <a:solidFill>
                  <a:srgbClr val="c00000"/>
                </a:solidFill>
                <a:uFill>
                  <a:solidFill>
                    <a:srgbClr val="ffffff"/>
                  </a:solidFill>
                </a:uFill>
                <a:latin typeface="Calibri"/>
              </a:rPr>
              <a:t>Make a deposit</a:t>
            </a:r>
            <a:endParaRPr b="0" lang="en-US" sz="1800" spc="-1" strike="noStrike">
              <a:solidFill>
                <a:srgbClr val="000000"/>
              </a:solidFill>
              <a:uFill>
                <a:solidFill>
                  <a:srgbClr val="ffffff"/>
                </a:solidFill>
              </a:uFill>
              <a:latin typeface="Arial"/>
            </a:endParaRPr>
          </a:p>
          <a:p>
            <a:pPr>
              <a:lnSpc>
                <a:spcPct val="100000"/>
              </a:lnSpc>
            </a:pPr>
            <a:endParaRPr b="0" lang="en-US" sz="1800" spc="-1" strike="noStrike">
              <a:solidFill>
                <a:srgbClr val="000000"/>
              </a:solidFill>
              <a:uFill>
                <a:solidFill>
                  <a:srgbClr val="ffffff"/>
                </a:solidFill>
              </a:uFill>
              <a:latin typeface="Arial"/>
            </a:endParaRPr>
          </a:p>
        </p:txBody>
      </p:sp>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Working With an Object </a:t>
            </a:r>
            <a:r>
              <a:rPr b="0" lang="en-US" sz="2400" spc="-1" strike="noStrike">
                <a:solidFill>
                  <a:srgbClr val="000000"/>
                </a:solidFill>
                <a:uFill>
                  <a:solidFill>
                    <a:srgbClr val="ffffff"/>
                  </a:solidFill>
                </a:uFill>
                <a:latin typeface="Calibri"/>
              </a:rPr>
              <a:t>(1 of 2)</a:t>
            </a:r>
            <a:endParaRPr b="0" lang="en-US" sz="1800" spc="-1" strike="noStrike">
              <a:solidFill>
                <a:srgbClr val="000000"/>
              </a:solidFill>
              <a:uFill>
                <a:solidFill>
                  <a:srgbClr val="ffffff"/>
                </a:solidFill>
              </a:uFill>
              <a:latin typeface="Calibri"/>
            </a:endParaRPr>
          </a:p>
        </p:txBody>
      </p:sp>
      <p:sp>
        <p:nvSpPr>
          <p:cNvPr id="138" name="TextShape 2"/>
          <p:cNvSpPr txBox="1"/>
          <p:nvPr/>
        </p:nvSpPr>
        <p:spPr>
          <a:xfrm>
            <a:off x="304920" y="838080"/>
            <a:ext cx="8457840" cy="563832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Before we instantiate or create an object from a class that we define, we must import the class. This is similar to how we import the Turtle class before we can use the turtle graphics.</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To instantiate an object:</a:t>
            </a:r>
            <a:endParaRPr b="0" lang="en-US" sz="32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Type the class name, which runs the </a:t>
            </a:r>
            <a:r>
              <a:rPr b="0" lang="en-US" sz="2400" spc="-1" strike="noStrike">
                <a:solidFill>
                  <a:srgbClr val="558ed5"/>
                </a:solidFill>
                <a:uFill>
                  <a:solidFill>
                    <a:srgbClr val="ffffff"/>
                  </a:solidFill>
                </a:uFill>
                <a:latin typeface="Calibri"/>
              </a:rPr>
              <a:t>__init__ </a:t>
            </a:r>
            <a:r>
              <a:rPr b="0" lang="en-US" sz="2400" spc="-1" strike="noStrike">
                <a:solidFill>
                  <a:srgbClr val="000000"/>
                </a:solidFill>
                <a:uFill>
                  <a:solidFill>
                    <a:srgbClr val="ffffff"/>
                  </a:solidFill>
                </a:uFill>
                <a:latin typeface="Calibri"/>
              </a:rPr>
              <a:t>method of the class. If the </a:t>
            </a:r>
            <a:r>
              <a:rPr b="0" lang="en-US" sz="2400" spc="-1" strike="noStrike">
                <a:solidFill>
                  <a:srgbClr val="558ed5"/>
                </a:solidFill>
                <a:uFill>
                  <a:solidFill>
                    <a:srgbClr val="ffffff"/>
                  </a:solidFill>
                </a:uFill>
                <a:latin typeface="Calibri"/>
              </a:rPr>
              <a:t>__init__ </a:t>
            </a:r>
            <a:r>
              <a:rPr b="0" lang="en-US" sz="2400" spc="-1" strike="noStrike">
                <a:solidFill>
                  <a:srgbClr val="000000"/>
                </a:solidFill>
                <a:uFill>
                  <a:solidFill>
                    <a:srgbClr val="ffffff"/>
                  </a:solidFill>
                </a:uFill>
                <a:latin typeface="Calibri"/>
              </a:rPr>
              <a:t>method has input parameters other than </a:t>
            </a:r>
            <a:r>
              <a:rPr b="0" lang="en-US" sz="2400" spc="-1" strike="noStrike">
                <a:solidFill>
                  <a:srgbClr val="558ed5"/>
                </a:solidFill>
                <a:uFill>
                  <a:solidFill>
                    <a:srgbClr val="ffffff"/>
                  </a:solidFill>
                </a:uFill>
                <a:latin typeface="Calibri"/>
              </a:rPr>
              <a:t>self</a:t>
            </a:r>
            <a:r>
              <a:rPr b="0" lang="en-US" sz="2400" spc="-1" strike="noStrike">
                <a:solidFill>
                  <a:srgbClr val="000000"/>
                </a:solidFill>
                <a:uFill>
                  <a:solidFill>
                    <a:srgbClr val="ffffff"/>
                  </a:solidFill>
                </a:uFill>
                <a:latin typeface="Calibri"/>
              </a:rPr>
              <a:t>, provide data for them.</a:t>
            </a:r>
            <a:endParaRPr b="0" lang="en-US" sz="24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a:t>
            </a:r>
            <a:r>
              <a:rPr b="0" lang="en-US" sz="2400" spc="-1" strike="noStrike">
                <a:solidFill>
                  <a:srgbClr val="558ed5"/>
                </a:solidFill>
                <a:uFill>
                  <a:solidFill>
                    <a:srgbClr val="ffffff"/>
                  </a:solidFill>
                </a:uFill>
                <a:latin typeface="Calibri"/>
              </a:rPr>
              <a:t>__init__ </a:t>
            </a:r>
            <a:r>
              <a:rPr b="0" lang="en-US" sz="2400" spc="-1" strike="noStrike">
                <a:solidFill>
                  <a:srgbClr val="000000"/>
                </a:solidFill>
                <a:uFill>
                  <a:solidFill>
                    <a:srgbClr val="ffffff"/>
                  </a:solidFill>
                </a:uFill>
                <a:latin typeface="Calibri"/>
              </a:rPr>
              <a:t>method returns the object, which needs to be assigned to a variable.</a:t>
            </a:r>
            <a:endParaRPr b="0" lang="en-US" sz="24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To work with an object is similar to working with any of the Python objects:   object_name</a:t>
            </a:r>
            <a:r>
              <a:rPr b="0" lang="en-US" sz="2400" spc="-1" strike="noStrike">
                <a:solidFill>
                  <a:srgbClr val="558ed5"/>
                </a:solidFill>
                <a:uFill>
                  <a:solidFill>
                    <a:srgbClr val="ffffff"/>
                  </a:solidFill>
                </a:uFill>
                <a:latin typeface="Calibri"/>
              </a:rPr>
              <a:t>.</a:t>
            </a:r>
            <a:r>
              <a:rPr b="0" lang="en-US" sz="2400" spc="-1" strike="noStrike">
                <a:solidFill>
                  <a:srgbClr val="000000"/>
                </a:solidFill>
                <a:uFill>
                  <a:solidFill>
                    <a:srgbClr val="ffffff"/>
                  </a:solidFill>
                </a:uFill>
                <a:latin typeface="Calibri"/>
              </a:rPr>
              <a:t>method_name</a:t>
            </a:r>
            <a:r>
              <a:rPr b="0" lang="en-US" sz="2400" spc="-1" strike="noStrike">
                <a:solidFill>
                  <a:srgbClr val="558ed5"/>
                </a:solidFill>
                <a:uFill>
                  <a:solidFill>
                    <a:srgbClr val="ffffff"/>
                  </a:solidFill>
                </a:uFill>
                <a:latin typeface="Calibri"/>
              </a:rPr>
              <a:t>(</a:t>
            </a:r>
            <a:r>
              <a:rPr b="0" lang="en-US" sz="2400" spc="-1" strike="noStrike">
                <a:solidFill>
                  <a:srgbClr val="000000"/>
                </a:solidFill>
                <a:uFill>
                  <a:solidFill>
                    <a:srgbClr val="ffffff"/>
                  </a:solidFill>
                </a:uFill>
                <a:latin typeface="Calibri"/>
              </a:rPr>
              <a:t>any parameters</a:t>
            </a:r>
            <a:r>
              <a:rPr b="0" lang="en-US" sz="2400" spc="-1" strike="noStrike">
                <a:solidFill>
                  <a:srgbClr val="558ed5"/>
                </a:solidFill>
                <a:uFill>
                  <a:solidFill>
                    <a:srgbClr val="ffffff"/>
                  </a:solidFill>
                </a:uFill>
                <a:latin typeface="Calibri"/>
              </a:rPr>
              <a:t>)</a:t>
            </a:r>
            <a:endParaRPr b="0" lang="en-US" sz="3200" spc="-1" strike="noStrike">
              <a:solidFill>
                <a:srgbClr val="000000"/>
              </a:solidFill>
              <a:uFill>
                <a:solidFill>
                  <a:srgbClr val="ffffff"/>
                </a:solidFill>
              </a:uFill>
              <a:latin typeface="Calibri"/>
            </a:endParaRPr>
          </a:p>
          <a:p>
            <a:pPr marL="457200" indent="-456840">
              <a:lnSpc>
                <a:spcPct val="100000"/>
              </a:lnSpc>
            </a:pPr>
            <a:endParaRPr b="0" lang="en-US" sz="3200" spc="-1" strike="noStrike">
              <a:solidFill>
                <a:srgbClr val="000000"/>
              </a:solidFill>
              <a:uFill>
                <a:solidFill>
                  <a:srgbClr val="ffffff"/>
                </a:solidFill>
              </a:uFill>
              <a:latin typeface="Calibri"/>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Working With an Object </a:t>
            </a:r>
            <a:r>
              <a:rPr b="0" lang="en-US" sz="2400" spc="-1" strike="noStrike">
                <a:solidFill>
                  <a:srgbClr val="000000"/>
                </a:solidFill>
                <a:uFill>
                  <a:solidFill>
                    <a:srgbClr val="ffffff"/>
                  </a:solidFill>
                </a:uFill>
                <a:latin typeface="Calibri"/>
              </a:rPr>
              <a:t>(2 of 2)</a:t>
            </a:r>
            <a:endParaRPr b="0" lang="en-US" sz="1800" spc="-1" strike="noStrike">
              <a:solidFill>
                <a:srgbClr val="000000"/>
              </a:solidFill>
              <a:uFill>
                <a:solidFill>
                  <a:srgbClr val="ffffff"/>
                </a:solidFill>
              </a:uFill>
              <a:latin typeface="Calibri"/>
            </a:endParaRPr>
          </a:p>
        </p:txBody>
      </p:sp>
      <p:sp>
        <p:nvSpPr>
          <p:cNvPr id="140" name="TextShape 2"/>
          <p:cNvSpPr txBox="1"/>
          <p:nvPr/>
        </p:nvSpPr>
        <p:spPr>
          <a:xfrm>
            <a:off x="304920" y="838080"/>
            <a:ext cx="8457840" cy="563832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Working with an example object of the BankAcct class:</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457200" indent="-456840">
              <a:lnSpc>
                <a:spcPct val="100000"/>
              </a:lnSpc>
            </a:pPr>
            <a:endParaRPr b="0" lang="en-US" sz="3200" spc="-1" strike="noStrike">
              <a:solidFill>
                <a:srgbClr val="000000"/>
              </a:solidFill>
              <a:uFill>
                <a:solidFill>
                  <a:srgbClr val="ffffff"/>
                </a:solidFill>
              </a:uFill>
              <a:latin typeface="Calibri"/>
            </a:endParaRPr>
          </a:p>
        </p:txBody>
      </p:sp>
      <p:pic>
        <p:nvPicPr>
          <p:cNvPr id="141" name="Picture 3" descr=""/>
          <p:cNvPicPr/>
          <p:nvPr/>
        </p:nvPicPr>
        <p:blipFill>
          <a:blip r:embed="rId1"/>
          <a:stretch/>
        </p:blipFill>
        <p:spPr>
          <a:xfrm>
            <a:off x="380880" y="1295280"/>
            <a:ext cx="7162560" cy="4176000"/>
          </a:xfrm>
          <a:prstGeom prst="rect">
            <a:avLst/>
          </a:prstGeom>
          <a:ln>
            <a:noFill/>
          </a:ln>
        </p:spPr>
      </p:pic>
      <p:sp>
        <p:nvSpPr>
          <p:cNvPr id="142" name="CustomShape 3"/>
          <p:cNvSpPr/>
          <p:nvPr/>
        </p:nvSpPr>
        <p:spPr>
          <a:xfrm>
            <a:off x="3505320" y="1219320"/>
            <a:ext cx="4723920" cy="4800240"/>
          </a:xfrm>
          <a:prstGeom prst="rect">
            <a:avLst/>
          </a:prstGeom>
          <a:solidFill>
            <a:schemeClr val="bg1"/>
          </a:solidFill>
          <a:ln w="6480">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p>
            <a:pPr algn="ctr">
              <a:lnSpc>
                <a:spcPct val="100000"/>
              </a:lnSpc>
            </a:pPr>
            <a:r>
              <a:rPr b="0" lang="en-US" sz="1800" spc="-1" strike="noStrike">
                <a:solidFill>
                  <a:srgbClr val="ffffff"/>
                </a:solidFill>
                <a:uFill>
                  <a:solidFill>
                    <a:srgbClr val="ffffff"/>
                  </a:solidFill>
                </a:uFill>
                <a:latin typeface="Calibri"/>
              </a:rPr>
              <a:t>Cod</a:t>
            </a:r>
            <a:endParaRPr b="0" lang="en-US" sz="1800" spc="-1" strike="noStrike">
              <a:solidFill>
                <a:srgbClr val="000000"/>
              </a:solidFill>
              <a:uFill>
                <a:solidFill>
                  <a:srgbClr val="ffffff"/>
                </a:solidFill>
              </a:uFill>
              <a:latin typeface="Arial"/>
            </a:endParaRPr>
          </a:p>
        </p:txBody>
      </p:sp>
      <p:pic>
        <p:nvPicPr>
          <p:cNvPr id="143" name="Picture 4" descr=""/>
          <p:cNvPicPr/>
          <p:nvPr/>
        </p:nvPicPr>
        <p:blipFill>
          <a:blip r:embed="rId2"/>
          <a:stretch/>
        </p:blipFill>
        <p:spPr>
          <a:xfrm>
            <a:off x="3962520" y="1981080"/>
            <a:ext cx="4648680" cy="2057040"/>
          </a:xfrm>
          <a:prstGeom prst="rect">
            <a:avLst/>
          </a:prstGeom>
          <a:ln w="22320">
            <a:solidFill>
              <a:schemeClr val="tx1"/>
            </a:solidFill>
            <a:round/>
          </a:ln>
        </p:spPr>
      </p:pic>
      <p:pic>
        <p:nvPicPr>
          <p:cNvPr id="144" name="Picture 6" descr=""/>
          <p:cNvPicPr/>
          <p:nvPr/>
        </p:nvPicPr>
        <p:blipFill>
          <a:blip r:embed="rId3"/>
          <a:stretch/>
        </p:blipFill>
        <p:spPr>
          <a:xfrm>
            <a:off x="3962520" y="4572000"/>
            <a:ext cx="2209320" cy="727200"/>
          </a:xfrm>
          <a:prstGeom prst="rect">
            <a:avLst/>
          </a:prstGeom>
          <a:ln w="12600">
            <a:solidFill>
              <a:schemeClr val="tx1"/>
            </a:solidFill>
            <a:round/>
          </a:ln>
        </p:spPr>
      </p:pic>
      <p:sp>
        <p:nvSpPr>
          <p:cNvPr id="145" name="CustomShape 4"/>
          <p:cNvSpPr/>
          <p:nvPr/>
        </p:nvSpPr>
        <p:spPr>
          <a:xfrm>
            <a:off x="4119120" y="1600200"/>
            <a:ext cx="658080" cy="36468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Code</a:t>
            </a:r>
            <a:endParaRPr b="0" lang="en-US" sz="1800" spc="-1" strike="noStrike">
              <a:solidFill>
                <a:srgbClr val="000000"/>
              </a:solidFill>
              <a:uFill>
                <a:solidFill>
                  <a:srgbClr val="ffffff"/>
                </a:solidFill>
              </a:uFill>
              <a:latin typeface="Arial"/>
            </a:endParaRPr>
          </a:p>
        </p:txBody>
      </p:sp>
      <p:sp>
        <p:nvSpPr>
          <p:cNvPr id="146" name="CustomShape 5"/>
          <p:cNvSpPr/>
          <p:nvPr/>
        </p:nvSpPr>
        <p:spPr>
          <a:xfrm>
            <a:off x="4119840" y="4191120"/>
            <a:ext cx="845640" cy="36468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Output</a:t>
            </a:r>
            <a:endParaRPr b="0" lang="en-US" sz="1800" spc="-1" strike="noStrike">
              <a:solidFill>
                <a:srgbClr val="000000"/>
              </a:solidFill>
              <a:uFill>
                <a:solidFill>
                  <a:srgbClr val="ffffff"/>
                </a:solidFill>
              </a:uFill>
              <a:latin typeface="Arial"/>
            </a:endParaRPr>
          </a:p>
        </p:txBody>
      </p:sp>
      <p:sp>
        <p:nvSpPr>
          <p:cNvPr id="147" name="CustomShape 6"/>
          <p:cNvSpPr/>
          <p:nvPr/>
        </p:nvSpPr>
        <p:spPr>
          <a:xfrm>
            <a:off x="3362400" y="2971800"/>
            <a:ext cx="599400" cy="1753200"/>
          </a:xfrm>
          <a:custGeom>
            <a:avLst/>
            <a:gdLst/>
            <a:ahLst/>
            <a:rect l="l" t="t" r="r" b="b"/>
            <a:pathLst>
              <a:path w="495961" h="1749517">
                <a:moveTo>
                  <a:pt x="495961" y="0"/>
                </a:moveTo>
                <a:cubicBezTo>
                  <a:pt x="310526" y="160768"/>
                  <a:pt x="125092" y="321537"/>
                  <a:pt x="62546" y="560268"/>
                </a:cubicBezTo>
                <a:cubicBezTo>
                  <a:pt x="0" y="798999"/>
                  <a:pt x="63427" y="1234176"/>
                  <a:pt x="120687" y="1432384"/>
                </a:cubicBezTo>
                <a:cubicBezTo>
                  <a:pt x="177947" y="1630592"/>
                  <a:pt x="406107" y="1749517"/>
                  <a:pt x="406107" y="1749517"/>
                </a:cubicBezTo>
                <a:lnTo>
                  <a:pt x="406107" y="1749517"/>
                </a:lnTo>
                <a:lnTo>
                  <a:pt x="416678" y="1749517"/>
                </a:lnTo>
              </a:path>
            </a:pathLst>
          </a:custGeom>
          <a:noFill/>
          <a:ln w="15840">
            <a:solidFill>
              <a:srgbClr val="c00000"/>
            </a:solidFill>
            <a:round/>
            <a:tailEnd len="med" type="triangle" w="med"/>
          </a:ln>
        </p:spPr>
        <p:style>
          <a:lnRef idx="1">
            <a:schemeClr val="accent1"/>
          </a:lnRef>
          <a:fillRef idx="0">
            <a:schemeClr val="accent1"/>
          </a:fillRef>
          <a:effectRef idx="0">
            <a:schemeClr val="accent1"/>
          </a:effectRef>
          <a:fontRef idx="minor"/>
        </p:style>
      </p:sp>
      <p:sp>
        <p:nvSpPr>
          <p:cNvPr id="148" name="CustomShape 7"/>
          <p:cNvSpPr/>
          <p:nvPr/>
        </p:nvSpPr>
        <p:spPr>
          <a:xfrm>
            <a:off x="3809880" y="4495680"/>
            <a:ext cx="1752120" cy="609120"/>
          </a:xfrm>
          <a:prstGeom prst="ellipse">
            <a:avLst/>
          </a:prstGeom>
          <a:noFill/>
          <a:ln w="12600">
            <a:solidFill>
              <a:srgbClr val="c00000"/>
            </a:solidFill>
            <a:round/>
          </a:ln>
        </p:spPr>
        <p:style>
          <a:lnRef idx="2">
            <a:schemeClr val="accent1">
              <a:shade val="50000"/>
            </a:schemeClr>
          </a:lnRef>
          <a:fillRef idx="1">
            <a:schemeClr val="accent1"/>
          </a:fillRef>
          <a:effectRef idx="0">
            <a:schemeClr val="accent1"/>
          </a:effectRef>
          <a:fontRef idx="minor"/>
        </p:style>
      </p:sp>
      <p:sp>
        <p:nvSpPr>
          <p:cNvPr id="149" name="CustomShape 8"/>
          <p:cNvSpPr/>
          <p:nvPr/>
        </p:nvSpPr>
        <p:spPr>
          <a:xfrm>
            <a:off x="6247440" y="3943080"/>
            <a:ext cx="1009080" cy="1194120"/>
          </a:xfrm>
          <a:custGeom>
            <a:avLst/>
            <a:gdLst/>
            <a:ahLst/>
            <a:rect l="l" t="t" r="r" b="b"/>
            <a:pathLst>
              <a:path w="1009540" h="1194534">
                <a:moveTo>
                  <a:pt x="1009540" y="0"/>
                </a:moveTo>
                <a:cubicBezTo>
                  <a:pt x="980029" y="331227"/>
                  <a:pt x="950518" y="662455"/>
                  <a:pt x="782261" y="861544"/>
                </a:cubicBezTo>
                <a:cubicBezTo>
                  <a:pt x="614004" y="1060633"/>
                  <a:pt x="0" y="1194534"/>
                  <a:pt x="0" y="1194534"/>
                </a:cubicBezTo>
                <a:lnTo>
                  <a:pt x="0" y="1194534"/>
                </a:lnTo>
                <a:lnTo>
                  <a:pt x="0" y="1194534"/>
                </a:lnTo>
              </a:path>
            </a:pathLst>
          </a:custGeom>
          <a:noFill/>
          <a:ln w="15840">
            <a:solidFill>
              <a:srgbClr val="c00000"/>
            </a:solidFill>
            <a:round/>
            <a:tailEnd len="med" type="triangle" w="med"/>
          </a:ln>
        </p:spPr>
        <p:style>
          <a:lnRef idx="1">
            <a:schemeClr val="accent1"/>
          </a:lnRef>
          <a:fillRef idx="0">
            <a:schemeClr val="accent1"/>
          </a:fillRef>
          <a:effectRef idx="0">
            <a:schemeClr val="accent1"/>
          </a:effectRef>
          <a:fontRef idx="minor"/>
        </p:style>
      </p:sp>
      <p:sp>
        <p:nvSpPr>
          <p:cNvPr id="150" name="CustomShape 9"/>
          <p:cNvSpPr/>
          <p:nvPr/>
        </p:nvSpPr>
        <p:spPr>
          <a:xfrm>
            <a:off x="3886200" y="2895480"/>
            <a:ext cx="1523520" cy="228240"/>
          </a:xfrm>
          <a:prstGeom prst="roundRect">
            <a:avLst>
              <a:gd name="adj" fmla="val 16667"/>
            </a:avLst>
          </a:prstGeom>
          <a:noFill/>
          <a:ln w="15840">
            <a:solidFill>
              <a:srgbClr val="c00000"/>
            </a:solidFill>
            <a:round/>
          </a:ln>
        </p:spPr>
        <p:style>
          <a:lnRef idx="2">
            <a:schemeClr val="accent1">
              <a:shade val="50000"/>
            </a:schemeClr>
          </a:lnRef>
          <a:fillRef idx="1">
            <a:schemeClr val="accent1"/>
          </a:fillRef>
          <a:effectRef idx="0">
            <a:schemeClr val="accent1"/>
          </a:effectRef>
          <a:fontRef idx="minor"/>
        </p:style>
      </p:sp>
      <p:sp>
        <p:nvSpPr>
          <p:cNvPr id="151" name="CustomShape 10"/>
          <p:cNvSpPr/>
          <p:nvPr/>
        </p:nvSpPr>
        <p:spPr>
          <a:xfrm>
            <a:off x="3809880" y="3733920"/>
            <a:ext cx="4723920" cy="228240"/>
          </a:xfrm>
          <a:prstGeom prst="roundRect">
            <a:avLst>
              <a:gd name="adj" fmla="val 16667"/>
            </a:avLst>
          </a:prstGeom>
          <a:noFill/>
          <a:ln w="15840">
            <a:solidFill>
              <a:srgbClr val="c00000"/>
            </a:solidFill>
            <a:round/>
          </a:ln>
        </p:spPr>
        <p:style>
          <a:lnRef idx="2">
            <a:schemeClr val="accent1">
              <a:shade val="50000"/>
            </a:schemeClr>
          </a:lnRef>
          <a:fillRef idx="1">
            <a:schemeClr val="accent1"/>
          </a:fillRef>
          <a:effectRef idx="0">
            <a:schemeClr val="accent1"/>
          </a:effectRef>
          <a:fontRef idx="minor"/>
        </p:style>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Congratulations!</a:t>
            </a:r>
            <a:endParaRPr b="0" lang="en-US" sz="1800" spc="-1" strike="noStrike">
              <a:solidFill>
                <a:srgbClr val="000000"/>
              </a:solidFill>
              <a:uFill>
                <a:solidFill>
                  <a:srgbClr val="ffffff"/>
                </a:solidFill>
              </a:uFill>
              <a:latin typeface="Calibri"/>
            </a:endParaRPr>
          </a:p>
        </p:txBody>
      </p:sp>
      <p:sp>
        <p:nvSpPr>
          <p:cNvPr id="153" name="TextShape 2"/>
          <p:cNvSpPr txBox="1"/>
          <p:nvPr/>
        </p:nvSpPr>
        <p:spPr>
          <a:xfrm>
            <a:off x="380880" y="838080"/>
            <a:ext cx="8381520" cy="5562360"/>
          </a:xfrm>
          <a:prstGeom prst="rect">
            <a:avLst/>
          </a:prstGeom>
          <a:noFill/>
          <a:ln>
            <a:noFill/>
          </a:ln>
        </p:spPr>
        <p:txBody>
          <a:bodyPr/>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You have reached the end of your introductory journey into the programming world.</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Along the way you’ve learned programming concepts such as data storage, instruction execution, IO, selection and loop constructs, functions, graphical output, and OOP. You’ve also experienced a shortened software development cycle.</a:t>
            </a: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That’s quite a few topics that we’ve covered.</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experience may have had a few “Duh! I can’t believe I did that!” but over all, hopefully you can see how programming can be a creative and rewarding activity, as the first module claimed.</a:t>
            </a:r>
            <a:endParaRPr b="0" lang="en-US" sz="3200" spc="-1" strike="noStrike">
              <a:solidFill>
                <a:srgbClr val="000000"/>
              </a:solidFill>
              <a:uFill>
                <a:solidFill>
                  <a:srgbClr val="ffffff"/>
                </a:solidFill>
              </a:uFill>
              <a:latin typeface="Calibri"/>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Intro</a:t>
            </a:r>
            <a:endParaRPr b="0" lang="en-US" sz="1800" spc="-1" strike="noStrike">
              <a:solidFill>
                <a:srgbClr val="000000"/>
              </a:solidFill>
              <a:uFill>
                <a:solidFill>
                  <a:srgbClr val="ffffff"/>
                </a:solidFill>
              </a:uFill>
              <a:latin typeface="Calibri"/>
            </a:endParaRPr>
          </a:p>
        </p:txBody>
      </p:sp>
      <p:sp>
        <p:nvSpPr>
          <p:cNvPr id="81" name="TextShape 2"/>
          <p:cNvSpPr txBox="1"/>
          <p:nvPr/>
        </p:nvSpPr>
        <p:spPr>
          <a:xfrm>
            <a:off x="380880" y="838080"/>
            <a:ext cx="8305560" cy="5562360"/>
          </a:xfrm>
          <a:prstGeom prst="rect">
            <a:avLst/>
          </a:prstGeom>
          <a:noFill/>
          <a:ln>
            <a:noFill/>
          </a:ln>
        </p:spPr>
        <p:txBody>
          <a:bodyPr/>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In this module we explore the basic concepts of object oriented programming: classes and their objects.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We will look at lists and the Turtle module as examples of classes in Python to get an understanding of how classes and objects work.</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Then we use the </a:t>
            </a:r>
            <a:r>
              <a:rPr b="0" lang="en-US" sz="2400" spc="-1" strike="noStrike">
                <a:solidFill>
                  <a:srgbClr val="558ed5"/>
                </a:solidFill>
                <a:uFill>
                  <a:solidFill>
                    <a:srgbClr val="ffffff"/>
                  </a:solidFill>
                </a:uFill>
                <a:latin typeface="Calibri"/>
              </a:rPr>
              <a:t>class</a:t>
            </a:r>
            <a:r>
              <a:rPr b="0" lang="en-US" sz="2400" spc="-1" strike="noStrike">
                <a:solidFill>
                  <a:srgbClr val="000000"/>
                </a:solidFill>
                <a:uFill>
                  <a:solidFill>
                    <a:srgbClr val="ffffff"/>
                  </a:solidFill>
                </a:uFill>
                <a:latin typeface="Calibri"/>
              </a:rPr>
              <a:t> concept to create our own specialized data type and use it in an object oriented program.</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What Is a Class?</a:t>
            </a:r>
            <a:endParaRPr b="0" lang="en-US" sz="1800" spc="-1" strike="noStrike">
              <a:solidFill>
                <a:srgbClr val="000000"/>
              </a:solidFill>
              <a:uFill>
                <a:solidFill>
                  <a:srgbClr val="ffffff"/>
                </a:solidFill>
              </a:uFill>
              <a:latin typeface="Calibri"/>
            </a:endParaRPr>
          </a:p>
        </p:txBody>
      </p:sp>
      <p:sp>
        <p:nvSpPr>
          <p:cNvPr id="83" name="TextShape 2"/>
          <p:cNvSpPr txBox="1"/>
          <p:nvPr/>
        </p:nvSpPr>
        <p:spPr>
          <a:xfrm>
            <a:off x="304920" y="762120"/>
            <a:ext cx="8381520" cy="5714640"/>
          </a:xfrm>
          <a:prstGeom prst="rect">
            <a:avLst/>
          </a:prstGeom>
          <a:noFill/>
          <a:ln>
            <a:noFill/>
          </a:ln>
        </p:spPr>
        <p:txBody>
          <a:bodyPr/>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A </a:t>
            </a:r>
            <a:r>
              <a:rPr b="0" lang="en-US" sz="2400" spc="-1" strike="noStrike">
                <a:solidFill>
                  <a:srgbClr val="558ed5"/>
                </a:solidFill>
                <a:uFill>
                  <a:solidFill>
                    <a:srgbClr val="ffffff"/>
                  </a:solidFill>
                </a:uFill>
                <a:latin typeface="Calibri"/>
              </a:rPr>
              <a:t>class</a:t>
            </a:r>
            <a:r>
              <a:rPr b="0" lang="en-US" sz="2400" spc="-1" strike="noStrike">
                <a:solidFill>
                  <a:srgbClr val="000000"/>
                </a:solidFill>
                <a:uFill>
                  <a:solidFill>
                    <a:srgbClr val="ffffff"/>
                  </a:solidFill>
                </a:uFill>
                <a:latin typeface="Calibri"/>
              </a:rPr>
              <a:t> is a data type that allows for data storage and a set of methods to access the data.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Recall the diagram of a container or a </a:t>
            </a:r>
            <a:r>
              <a:rPr b="0" lang="en-US" sz="2400" spc="-1" strike="noStrike">
                <a:solidFill>
                  <a:srgbClr val="558ed5"/>
                </a:solidFill>
                <a:uFill>
                  <a:solidFill>
                    <a:srgbClr val="ffffff"/>
                  </a:solidFill>
                </a:uFill>
                <a:latin typeface="Calibri"/>
              </a:rPr>
              <a:t>list</a:t>
            </a:r>
            <a:r>
              <a:rPr b="0" lang="en-US" sz="2400" spc="-1" strike="noStrike">
                <a:solidFill>
                  <a:srgbClr val="000000"/>
                </a:solidFill>
                <a:uFill>
                  <a:solidFill>
                    <a:srgbClr val="ffffff"/>
                  </a:solidFill>
                </a:uFill>
                <a:latin typeface="Calibri"/>
              </a:rPr>
              <a:t> in the last module:</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pP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When we use a </a:t>
            </a:r>
            <a:r>
              <a:rPr b="0" lang="en-US" sz="2400" spc="-1" strike="noStrike">
                <a:solidFill>
                  <a:srgbClr val="558ed5"/>
                </a:solidFill>
                <a:uFill>
                  <a:solidFill>
                    <a:srgbClr val="ffffff"/>
                  </a:solidFill>
                </a:uFill>
                <a:latin typeface="Calibri"/>
              </a:rPr>
              <a:t>list</a:t>
            </a:r>
            <a:r>
              <a:rPr b="0" lang="en-US" sz="2400" spc="-1" strike="noStrike">
                <a:solidFill>
                  <a:srgbClr val="000000"/>
                </a:solidFill>
                <a:uFill>
                  <a:solidFill>
                    <a:srgbClr val="ffffff"/>
                  </a:solidFill>
                </a:uFill>
                <a:latin typeface="Calibri"/>
              </a:rPr>
              <a:t>, we can store data in it and we can call methods such as </a:t>
            </a:r>
            <a:r>
              <a:rPr b="0" lang="en-US" sz="2400" spc="-1" strike="noStrike">
                <a:solidFill>
                  <a:srgbClr val="558ed5"/>
                </a:solidFill>
                <a:uFill>
                  <a:solidFill>
                    <a:srgbClr val="ffffff"/>
                  </a:solidFill>
                </a:uFill>
                <a:latin typeface="Calibri"/>
              </a:rPr>
              <a:t>append</a:t>
            </a:r>
            <a:r>
              <a:rPr b="0" lang="en-US" sz="2400" spc="-1" strike="noStrike">
                <a:solidFill>
                  <a:srgbClr val="000000"/>
                </a:solidFill>
                <a:uFill>
                  <a:solidFill>
                    <a:srgbClr val="ffffff"/>
                  </a:solidFill>
                </a:uFill>
                <a:latin typeface="Calibri"/>
              </a:rPr>
              <a:t>, </a:t>
            </a:r>
            <a:r>
              <a:rPr b="0" lang="en-US" sz="2400" spc="-1" strike="noStrike">
                <a:solidFill>
                  <a:srgbClr val="558ed5"/>
                </a:solidFill>
                <a:uFill>
                  <a:solidFill>
                    <a:srgbClr val="ffffff"/>
                  </a:solidFill>
                </a:uFill>
                <a:latin typeface="Calibri"/>
              </a:rPr>
              <a:t>sort</a:t>
            </a:r>
            <a:r>
              <a:rPr b="0" lang="en-US" sz="2400" spc="-1" strike="noStrike">
                <a:solidFill>
                  <a:srgbClr val="000000"/>
                </a:solidFill>
                <a:uFill>
                  <a:solidFill>
                    <a:srgbClr val="ffffff"/>
                  </a:solidFill>
                </a:uFill>
                <a:latin typeface="Calibri"/>
              </a:rPr>
              <a:t>  to do work with the data.</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A container is a specific type of class, therefore the diagram of a class is the same as above, with data storage and methods.</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Python built-in data types that we’ve been using: </a:t>
            </a:r>
            <a:r>
              <a:rPr b="0" lang="en-US" sz="2400" spc="-1" strike="noStrike">
                <a:solidFill>
                  <a:srgbClr val="558ed5"/>
                </a:solidFill>
                <a:uFill>
                  <a:solidFill>
                    <a:srgbClr val="ffffff"/>
                  </a:solidFill>
                </a:uFill>
                <a:latin typeface="Calibri"/>
              </a:rPr>
              <a:t>int</a:t>
            </a:r>
            <a:r>
              <a:rPr b="0" lang="en-US" sz="2400" spc="-1" strike="noStrike">
                <a:solidFill>
                  <a:srgbClr val="000000"/>
                </a:solidFill>
                <a:uFill>
                  <a:solidFill>
                    <a:srgbClr val="ffffff"/>
                  </a:solidFill>
                </a:uFill>
                <a:latin typeface="Calibri"/>
              </a:rPr>
              <a:t>, </a:t>
            </a:r>
            <a:r>
              <a:rPr b="0" lang="en-US" sz="2400" spc="-1" strike="noStrike">
                <a:solidFill>
                  <a:srgbClr val="558ed5"/>
                </a:solidFill>
                <a:uFill>
                  <a:solidFill>
                    <a:srgbClr val="ffffff"/>
                  </a:solidFill>
                </a:uFill>
                <a:latin typeface="Calibri"/>
              </a:rPr>
              <a:t>str</a:t>
            </a:r>
            <a:r>
              <a:rPr b="0" lang="en-US" sz="2400" spc="-1" strike="noStrike">
                <a:solidFill>
                  <a:srgbClr val="000000"/>
                </a:solidFill>
                <a:uFill>
                  <a:solidFill>
                    <a:srgbClr val="ffffff"/>
                  </a:solidFill>
                </a:uFill>
                <a:latin typeface="Calibri"/>
              </a:rPr>
              <a:t>, </a:t>
            </a:r>
            <a:r>
              <a:rPr b="0" lang="en-US" sz="2400" spc="-1" strike="noStrike">
                <a:solidFill>
                  <a:srgbClr val="558ed5"/>
                </a:solidFill>
                <a:uFill>
                  <a:solidFill>
                    <a:srgbClr val="ffffff"/>
                  </a:solidFill>
                </a:uFill>
                <a:latin typeface="Calibri"/>
              </a:rPr>
              <a:t>list</a:t>
            </a:r>
            <a:r>
              <a:rPr b="0" lang="en-US" sz="2400" spc="-1" strike="noStrike">
                <a:solidFill>
                  <a:srgbClr val="000000"/>
                </a:solidFill>
                <a:uFill>
                  <a:solidFill>
                    <a:srgbClr val="ffffff"/>
                  </a:solidFill>
                </a:uFill>
                <a:latin typeface="Calibri"/>
              </a:rPr>
              <a:t>, etc. are each a specific type of class.</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In fact, every data type in Python is a class, and Python is called an object oriented language.</a:t>
            </a:r>
            <a:endParaRPr b="0" lang="en-US" sz="3200" spc="-1" strike="noStrike">
              <a:solidFill>
                <a:srgbClr val="000000"/>
              </a:solidFill>
              <a:uFill>
                <a:solidFill>
                  <a:srgbClr val="ffffff"/>
                </a:solidFill>
              </a:uFill>
              <a:latin typeface="Calibri"/>
            </a:endParaRPr>
          </a:p>
        </p:txBody>
      </p:sp>
      <p:sp>
        <p:nvSpPr>
          <p:cNvPr id="84" name="CustomShape 3"/>
          <p:cNvSpPr/>
          <p:nvPr/>
        </p:nvSpPr>
        <p:spPr>
          <a:xfrm>
            <a:off x="2971800" y="1981080"/>
            <a:ext cx="3123720" cy="1294920"/>
          </a:xfrm>
          <a:prstGeom prst="rect">
            <a:avLst/>
          </a:prstGeom>
          <a:noFill/>
          <a:ln w="12600">
            <a:solidFill>
              <a:schemeClr val="tx1"/>
            </a:solidFill>
            <a:round/>
          </a:ln>
        </p:spPr>
        <p:style>
          <a:lnRef idx="2">
            <a:schemeClr val="accent1">
              <a:shade val="50000"/>
            </a:schemeClr>
          </a:lnRef>
          <a:fillRef idx="1">
            <a:schemeClr val="accent1"/>
          </a:fillRef>
          <a:effectRef idx="0">
            <a:schemeClr val="accent1"/>
          </a:effectRef>
          <a:fontRef idx="minor"/>
        </p:style>
      </p:sp>
      <p:sp>
        <p:nvSpPr>
          <p:cNvPr id="85" name="CustomShape 4"/>
          <p:cNvSpPr/>
          <p:nvPr/>
        </p:nvSpPr>
        <p:spPr>
          <a:xfrm>
            <a:off x="3200400" y="2045880"/>
            <a:ext cx="1142640" cy="363960"/>
          </a:xfrm>
          <a:prstGeom prst="rect">
            <a:avLst/>
          </a:prstGeom>
          <a:noFill/>
          <a:ln>
            <a:noFill/>
          </a:ln>
        </p:spPr>
        <p:style>
          <a:lnRef idx="0"/>
          <a:fillRef idx="0"/>
          <a:effectRef idx="0"/>
          <a:fontRef idx="minor"/>
        </p:style>
        <p:txBody>
          <a:bodyPr lIns="90000" rIns="90000" tIns="45000" bIns="45000"/>
          <a:p>
            <a:pPr>
              <a:lnSpc>
                <a:spcPct val="100000"/>
              </a:lnSpc>
            </a:pPr>
            <a:r>
              <a:rPr b="0" lang="en-US" sz="1800" spc="-1" strike="noStrike">
                <a:solidFill>
                  <a:srgbClr val="000000"/>
                </a:solidFill>
                <a:uFill>
                  <a:solidFill>
                    <a:srgbClr val="ffffff"/>
                  </a:solidFill>
                </a:uFill>
                <a:latin typeface="Calibri"/>
              </a:rPr>
              <a:t>Container</a:t>
            </a:r>
            <a:endParaRPr b="0" lang="en-US" sz="1800" spc="-1" strike="noStrike">
              <a:solidFill>
                <a:srgbClr val="000000"/>
              </a:solidFill>
              <a:uFill>
                <a:solidFill>
                  <a:srgbClr val="ffffff"/>
                </a:solidFill>
              </a:uFill>
              <a:latin typeface="Arial"/>
            </a:endParaRPr>
          </a:p>
        </p:txBody>
      </p:sp>
      <p:sp>
        <p:nvSpPr>
          <p:cNvPr id="86" name="CustomShape 5"/>
          <p:cNvSpPr/>
          <p:nvPr/>
        </p:nvSpPr>
        <p:spPr>
          <a:xfrm>
            <a:off x="3508560" y="2499480"/>
            <a:ext cx="592560" cy="363960"/>
          </a:xfrm>
          <a:prstGeom prst="rect">
            <a:avLst/>
          </a:prstGeom>
          <a:noFill/>
          <a:ln>
            <a:solidFill>
              <a:schemeClr val="tx1"/>
            </a:solid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data</a:t>
            </a:r>
            <a:endParaRPr b="0" lang="en-US" sz="1800" spc="-1" strike="noStrike">
              <a:solidFill>
                <a:srgbClr val="000000"/>
              </a:solidFill>
              <a:uFill>
                <a:solidFill>
                  <a:srgbClr val="ffffff"/>
                </a:solidFill>
              </a:uFill>
              <a:latin typeface="Arial"/>
            </a:endParaRPr>
          </a:p>
        </p:txBody>
      </p:sp>
      <p:sp>
        <p:nvSpPr>
          <p:cNvPr id="87" name="CustomShape 6"/>
          <p:cNvSpPr/>
          <p:nvPr/>
        </p:nvSpPr>
        <p:spPr>
          <a:xfrm>
            <a:off x="4194360" y="2499480"/>
            <a:ext cx="592560" cy="363960"/>
          </a:xfrm>
          <a:prstGeom prst="rect">
            <a:avLst/>
          </a:prstGeom>
          <a:noFill/>
          <a:ln>
            <a:solidFill>
              <a:schemeClr val="tx1"/>
            </a:solid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data</a:t>
            </a:r>
            <a:endParaRPr b="0" lang="en-US" sz="1800" spc="-1" strike="noStrike">
              <a:solidFill>
                <a:srgbClr val="000000"/>
              </a:solidFill>
              <a:uFill>
                <a:solidFill>
                  <a:srgbClr val="ffffff"/>
                </a:solidFill>
              </a:uFill>
              <a:latin typeface="Arial"/>
            </a:endParaRPr>
          </a:p>
        </p:txBody>
      </p:sp>
      <p:sp>
        <p:nvSpPr>
          <p:cNvPr id="88" name="CustomShape 7"/>
          <p:cNvSpPr/>
          <p:nvPr/>
        </p:nvSpPr>
        <p:spPr>
          <a:xfrm>
            <a:off x="4880160" y="2499480"/>
            <a:ext cx="592560" cy="363960"/>
          </a:xfrm>
          <a:prstGeom prst="rect">
            <a:avLst/>
          </a:prstGeom>
          <a:noFill/>
          <a:ln>
            <a:solidFill>
              <a:schemeClr val="tx1"/>
            </a:solid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data</a:t>
            </a:r>
            <a:endParaRPr b="0" lang="en-US" sz="1800" spc="-1" strike="noStrike">
              <a:solidFill>
                <a:srgbClr val="000000"/>
              </a:solidFill>
              <a:uFill>
                <a:solidFill>
                  <a:srgbClr val="ffffff"/>
                </a:solidFill>
              </a:uFill>
              <a:latin typeface="Arial"/>
            </a:endParaRPr>
          </a:p>
        </p:txBody>
      </p:sp>
      <p:sp>
        <p:nvSpPr>
          <p:cNvPr id="89" name="CustomShape 8"/>
          <p:cNvSpPr/>
          <p:nvPr/>
        </p:nvSpPr>
        <p:spPr>
          <a:xfrm>
            <a:off x="3813120" y="2887920"/>
            <a:ext cx="592560" cy="363960"/>
          </a:xfrm>
          <a:prstGeom prst="rect">
            <a:avLst/>
          </a:prstGeom>
          <a:noFill/>
          <a:ln>
            <a:solidFill>
              <a:schemeClr val="tx1"/>
            </a:solid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data</a:t>
            </a:r>
            <a:endParaRPr b="0" lang="en-US" sz="1800" spc="-1" strike="noStrike">
              <a:solidFill>
                <a:srgbClr val="000000"/>
              </a:solidFill>
              <a:uFill>
                <a:solidFill>
                  <a:srgbClr val="ffffff"/>
                </a:solidFill>
              </a:uFill>
              <a:latin typeface="Arial"/>
            </a:endParaRPr>
          </a:p>
        </p:txBody>
      </p:sp>
      <p:sp>
        <p:nvSpPr>
          <p:cNvPr id="90" name="CustomShape 9"/>
          <p:cNvSpPr/>
          <p:nvPr/>
        </p:nvSpPr>
        <p:spPr>
          <a:xfrm>
            <a:off x="4498920" y="2887920"/>
            <a:ext cx="592560" cy="363960"/>
          </a:xfrm>
          <a:prstGeom prst="rect">
            <a:avLst/>
          </a:prstGeom>
          <a:noFill/>
          <a:ln>
            <a:solidFill>
              <a:schemeClr val="tx1"/>
            </a:solid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data</a:t>
            </a:r>
            <a:endParaRPr b="0" lang="en-US" sz="1800" spc="-1" strike="noStrike">
              <a:solidFill>
                <a:srgbClr val="000000"/>
              </a:solidFill>
              <a:uFill>
                <a:solidFill>
                  <a:srgbClr val="ffffff"/>
                </a:solidFill>
              </a:uFill>
              <a:latin typeface="Arial"/>
            </a:endParaRPr>
          </a:p>
        </p:txBody>
      </p:sp>
      <p:sp>
        <p:nvSpPr>
          <p:cNvPr id="91" name="CustomShape 10"/>
          <p:cNvSpPr/>
          <p:nvPr/>
        </p:nvSpPr>
        <p:spPr>
          <a:xfrm>
            <a:off x="5184720" y="2887920"/>
            <a:ext cx="592560" cy="363960"/>
          </a:xfrm>
          <a:prstGeom prst="rect">
            <a:avLst/>
          </a:prstGeom>
          <a:noFill/>
          <a:ln>
            <a:solidFill>
              <a:schemeClr val="tx1"/>
            </a:solid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data</a:t>
            </a:r>
            <a:endParaRPr b="0" lang="en-US" sz="1800" spc="-1" strike="noStrike">
              <a:solidFill>
                <a:srgbClr val="000000"/>
              </a:solidFill>
              <a:uFill>
                <a:solidFill>
                  <a:srgbClr val="ffffff"/>
                </a:solidFill>
              </a:uFill>
              <a:latin typeface="Arial"/>
            </a:endParaRPr>
          </a:p>
        </p:txBody>
      </p:sp>
      <p:sp>
        <p:nvSpPr>
          <p:cNvPr id="92" name="CustomShape 11"/>
          <p:cNvSpPr/>
          <p:nvPr/>
        </p:nvSpPr>
        <p:spPr>
          <a:xfrm>
            <a:off x="3127320" y="2887920"/>
            <a:ext cx="592560" cy="363960"/>
          </a:xfrm>
          <a:prstGeom prst="rect">
            <a:avLst/>
          </a:prstGeom>
          <a:noFill/>
          <a:ln>
            <a:solidFill>
              <a:schemeClr val="tx1"/>
            </a:solid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data</a:t>
            </a:r>
            <a:endParaRPr b="0" lang="en-US" sz="1800" spc="-1" strike="noStrike">
              <a:solidFill>
                <a:srgbClr val="000000"/>
              </a:solidFill>
              <a:uFill>
                <a:solidFill>
                  <a:srgbClr val="ffffff"/>
                </a:solidFill>
              </a:uFill>
              <a:latin typeface="Arial"/>
            </a:endParaRPr>
          </a:p>
        </p:txBody>
      </p:sp>
      <p:sp>
        <p:nvSpPr>
          <p:cNvPr id="93" name="CustomShape 12"/>
          <p:cNvSpPr/>
          <p:nvPr/>
        </p:nvSpPr>
        <p:spPr>
          <a:xfrm>
            <a:off x="5943600" y="2049480"/>
            <a:ext cx="1294920" cy="545040"/>
          </a:xfrm>
          <a:prstGeom prst="leftRightArrow">
            <a:avLst>
              <a:gd name="adj1" fmla="val 50000"/>
              <a:gd name="adj2" fmla="val 50000"/>
            </a:avLst>
          </a:prstGeom>
          <a:solidFill>
            <a:schemeClr val="bg1"/>
          </a:solidFill>
          <a:ln w="12600">
            <a:solidFill>
              <a:schemeClr val="tx1"/>
            </a:solidFill>
            <a:round/>
          </a:ln>
        </p:spPr>
        <p:style>
          <a:lnRef idx="2">
            <a:schemeClr val="accent1">
              <a:shade val="50000"/>
            </a:schemeClr>
          </a:lnRef>
          <a:fillRef idx="1">
            <a:schemeClr val="accent1"/>
          </a:fillRef>
          <a:effectRef idx="0">
            <a:schemeClr val="accent1"/>
          </a:effectRef>
          <a:fontRef idx="minor"/>
        </p:style>
      </p:sp>
      <p:sp>
        <p:nvSpPr>
          <p:cNvPr id="94" name="CustomShape 13"/>
          <p:cNvSpPr/>
          <p:nvPr/>
        </p:nvSpPr>
        <p:spPr>
          <a:xfrm>
            <a:off x="6101640" y="2170440"/>
            <a:ext cx="926280" cy="36396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Method</a:t>
            </a:r>
            <a:endParaRPr b="0" lang="en-US" sz="1800" spc="-1" strike="noStrike">
              <a:solidFill>
                <a:srgbClr val="000000"/>
              </a:solidFill>
              <a:uFill>
                <a:solidFill>
                  <a:srgbClr val="ffffff"/>
                </a:solidFill>
              </a:uFill>
              <a:latin typeface="Arial"/>
            </a:endParaRPr>
          </a:p>
        </p:txBody>
      </p:sp>
      <p:sp>
        <p:nvSpPr>
          <p:cNvPr id="95" name="CustomShape 14"/>
          <p:cNvSpPr/>
          <p:nvPr/>
        </p:nvSpPr>
        <p:spPr>
          <a:xfrm>
            <a:off x="5943600" y="2662920"/>
            <a:ext cx="1294920" cy="545040"/>
          </a:xfrm>
          <a:prstGeom prst="leftRightArrow">
            <a:avLst>
              <a:gd name="adj1" fmla="val 50000"/>
              <a:gd name="adj2" fmla="val 50000"/>
            </a:avLst>
          </a:prstGeom>
          <a:solidFill>
            <a:schemeClr val="bg1"/>
          </a:solidFill>
          <a:ln w="12600">
            <a:solidFill>
              <a:schemeClr val="tx1"/>
            </a:solidFill>
            <a:round/>
          </a:ln>
        </p:spPr>
        <p:style>
          <a:lnRef idx="2">
            <a:schemeClr val="accent1">
              <a:shade val="50000"/>
            </a:schemeClr>
          </a:lnRef>
          <a:fillRef idx="1">
            <a:schemeClr val="accent1"/>
          </a:fillRef>
          <a:effectRef idx="0">
            <a:schemeClr val="accent1"/>
          </a:effectRef>
          <a:fontRef idx="minor"/>
        </p:style>
      </p:sp>
      <p:sp>
        <p:nvSpPr>
          <p:cNvPr id="96" name="CustomShape 15"/>
          <p:cNvSpPr/>
          <p:nvPr/>
        </p:nvSpPr>
        <p:spPr>
          <a:xfrm>
            <a:off x="6101640" y="2784240"/>
            <a:ext cx="926280" cy="36396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Method</a:t>
            </a:r>
            <a:endParaRPr b="0" lang="en-US" sz="1800" spc="-1" strike="noStrike">
              <a:solidFill>
                <a:srgbClr val="000000"/>
              </a:solidFill>
              <a:uFill>
                <a:solidFill>
                  <a:srgbClr val="ffffff"/>
                </a:solidFill>
              </a:uFill>
              <a:latin typeface="Arial"/>
            </a:endParaRPr>
          </a:p>
        </p:txBody>
      </p:sp>
      <p:sp>
        <p:nvSpPr>
          <p:cNvPr id="97" name="CustomShape 16"/>
          <p:cNvSpPr/>
          <p:nvPr/>
        </p:nvSpPr>
        <p:spPr>
          <a:xfrm>
            <a:off x="1752480" y="2185560"/>
            <a:ext cx="1294920" cy="477000"/>
          </a:xfrm>
          <a:prstGeom prst="leftRightArrow">
            <a:avLst>
              <a:gd name="adj1" fmla="val 50000"/>
              <a:gd name="adj2" fmla="val 50000"/>
            </a:avLst>
          </a:prstGeom>
          <a:solidFill>
            <a:schemeClr val="bg1"/>
          </a:solidFill>
          <a:ln w="12600">
            <a:solidFill>
              <a:schemeClr val="tx1"/>
            </a:solidFill>
            <a:round/>
          </a:ln>
        </p:spPr>
        <p:style>
          <a:lnRef idx="2">
            <a:schemeClr val="accent1">
              <a:shade val="50000"/>
            </a:schemeClr>
          </a:lnRef>
          <a:fillRef idx="1">
            <a:schemeClr val="accent1"/>
          </a:fillRef>
          <a:effectRef idx="0">
            <a:schemeClr val="accent1"/>
          </a:effectRef>
          <a:fontRef idx="minor"/>
        </p:style>
      </p:sp>
      <p:sp>
        <p:nvSpPr>
          <p:cNvPr id="98" name="CustomShape 17"/>
          <p:cNvSpPr/>
          <p:nvPr/>
        </p:nvSpPr>
        <p:spPr>
          <a:xfrm>
            <a:off x="1905120" y="2269080"/>
            <a:ext cx="1034280" cy="363960"/>
          </a:xfrm>
          <a:prstGeom prst="rect">
            <a:avLst/>
          </a:prstGeom>
          <a:noFill/>
          <a:ln>
            <a:noFill/>
          </a:ln>
        </p:spPr>
        <p:style>
          <a:lnRef idx="0"/>
          <a:fillRef idx="0"/>
          <a:effectRef idx="0"/>
          <a:fontRef idx="minor"/>
        </p:style>
        <p:txBody>
          <a:bodyPr lIns="90000" rIns="90000" tIns="45000" bIns="45000"/>
          <a:p>
            <a:pPr>
              <a:lnSpc>
                <a:spcPct val="100000"/>
              </a:lnSpc>
            </a:pPr>
            <a:r>
              <a:rPr b="0" lang="en-US" sz="1800" spc="-1" strike="noStrike">
                <a:solidFill>
                  <a:srgbClr val="000000"/>
                </a:solidFill>
                <a:uFill>
                  <a:solidFill>
                    <a:srgbClr val="ffffff"/>
                  </a:solidFill>
                </a:uFill>
                <a:latin typeface="Calibri"/>
              </a:rPr>
              <a:t>Operator</a:t>
            </a:r>
            <a:endParaRPr b="0" lang="en-US" sz="1800" spc="-1" strike="noStrike">
              <a:solidFill>
                <a:srgbClr val="000000"/>
              </a:solidFill>
              <a:uFill>
                <a:solidFill>
                  <a:srgbClr val="ffffff"/>
                </a:solidFill>
              </a:uFill>
              <a:latin typeface="Arial"/>
            </a:endParaRPr>
          </a:p>
        </p:txBody>
      </p:sp>
      <p:sp>
        <p:nvSpPr>
          <p:cNvPr id="99" name="CustomShape 18"/>
          <p:cNvSpPr/>
          <p:nvPr/>
        </p:nvSpPr>
        <p:spPr>
          <a:xfrm>
            <a:off x="1752480" y="2731320"/>
            <a:ext cx="1294920" cy="477000"/>
          </a:xfrm>
          <a:prstGeom prst="leftRightArrow">
            <a:avLst>
              <a:gd name="adj1" fmla="val 50000"/>
              <a:gd name="adj2" fmla="val 50000"/>
            </a:avLst>
          </a:prstGeom>
          <a:solidFill>
            <a:schemeClr val="bg1"/>
          </a:solidFill>
          <a:ln w="12600">
            <a:solidFill>
              <a:schemeClr val="tx1"/>
            </a:solidFill>
            <a:round/>
          </a:ln>
        </p:spPr>
        <p:style>
          <a:lnRef idx="2">
            <a:schemeClr val="accent1">
              <a:shade val="50000"/>
            </a:schemeClr>
          </a:lnRef>
          <a:fillRef idx="1">
            <a:schemeClr val="accent1"/>
          </a:fillRef>
          <a:effectRef idx="0">
            <a:schemeClr val="accent1"/>
          </a:effectRef>
          <a:fontRef idx="minor"/>
        </p:style>
      </p:sp>
      <p:sp>
        <p:nvSpPr>
          <p:cNvPr id="100" name="CustomShape 19"/>
          <p:cNvSpPr/>
          <p:nvPr/>
        </p:nvSpPr>
        <p:spPr>
          <a:xfrm>
            <a:off x="1910880" y="2837160"/>
            <a:ext cx="926280" cy="363960"/>
          </a:xfrm>
          <a:prstGeom prst="rect">
            <a:avLst/>
          </a:prstGeom>
          <a:noFill/>
          <a:ln>
            <a:noFill/>
          </a:ln>
        </p:spPr>
        <p:style>
          <a:lnRef idx="0"/>
          <a:fillRef idx="0"/>
          <a:effectRef idx="0"/>
          <a:fontRef idx="minor"/>
        </p:style>
        <p:txBody>
          <a:bodyPr wrap="none" lIns="90000" rIns="90000" tIns="45000" bIns="45000"/>
          <a:p>
            <a:pPr>
              <a:lnSpc>
                <a:spcPct val="100000"/>
              </a:lnSpc>
            </a:pPr>
            <a:r>
              <a:rPr b="0" lang="en-US" sz="1800" spc="-1" strike="noStrike">
                <a:solidFill>
                  <a:srgbClr val="000000"/>
                </a:solidFill>
                <a:uFill>
                  <a:solidFill>
                    <a:srgbClr val="ffffff"/>
                  </a:solidFill>
                </a:uFill>
                <a:latin typeface="Calibri"/>
              </a:rPr>
              <a:t>Method</a:t>
            </a:r>
            <a:endParaRPr b="0" lang="en-US" sz="1800" spc="-1" strike="noStrike">
              <a:solidFill>
                <a:srgbClr val="000000"/>
              </a:solidFill>
              <a:uFill>
                <a:solidFill>
                  <a:srgbClr val="ffffff"/>
                </a:solidFill>
              </a:uFill>
              <a:latin typeface="Arial"/>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Advantage of Classes</a:t>
            </a:r>
            <a:endParaRPr b="0" lang="en-US" sz="1800" spc="-1" strike="noStrike">
              <a:solidFill>
                <a:srgbClr val="000000"/>
              </a:solidFill>
              <a:uFill>
                <a:solidFill>
                  <a:srgbClr val="ffffff"/>
                </a:solidFill>
              </a:uFill>
              <a:latin typeface="Calibri"/>
            </a:endParaRPr>
          </a:p>
        </p:txBody>
      </p:sp>
      <p:sp>
        <p:nvSpPr>
          <p:cNvPr id="102" name="TextShape 2"/>
          <p:cNvSpPr txBox="1"/>
          <p:nvPr/>
        </p:nvSpPr>
        <p:spPr>
          <a:xfrm>
            <a:off x="380880" y="838080"/>
            <a:ext cx="8381520" cy="5714640"/>
          </a:xfrm>
          <a:prstGeom prst="rect">
            <a:avLst/>
          </a:prstGeom>
          <a:noFill/>
          <a:ln>
            <a:noFill/>
          </a:ln>
        </p:spPr>
        <p:txBody>
          <a:bodyPr/>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It is good to have class (both in real life and in programming).</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There are 2 main advantages to using classes:</a:t>
            </a:r>
            <a:endParaRPr b="0" lang="en-US" sz="3200" spc="-1" strike="noStrike">
              <a:solidFill>
                <a:srgbClr val="000000"/>
              </a:solidFill>
              <a:uFill>
                <a:solidFill>
                  <a:srgbClr val="ffffff"/>
                </a:solidFill>
              </a:uFill>
              <a:latin typeface="Calibri"/>
            </a:endParaRPr>
          </a:p>
          <a:p>
            <a:pPr lvl="1" marL="857160" indent="-456840">
              <a:lnSpc>
                <a:spcPct val="100000"/>
              </a:lnSpc>
              <a:buClr>
                <a:srgbClr val="000000"/>
              </a:buClr>
              <a:buFont typeface="Calibri"/>
              <a:buAutoNum type="arabicPeriod"/>
            </a:pPr>
            <a:r>
              <a:rPr b="0" lang="en-US" sz="2400" spc="-1" strike="noStrike">
                <a:solidFill>
                  <a:srgbClr val="000000"/>
                </a:solidFill>
                <a:uFill>
                  <a:solidFill>
                    <a:srgbClr val="ffffff"/>
                  </a:solidFill>
                </a:uFill>
                <a:latin typeface="Calibri"/>
              </a:rPr>
              <a:t>Classes allow us to model real life entities, which makes the design of the software more intuitive</a:t>
            </a:r>
            <a:r>
              <a:rPr b="0" lang="en-US" sz="2000" spc="-1" strike="noStrike">
                <a:solidFill>
                  <a:srgbClr val="000000"/>
                </a:solidFill>
                <a:uFill>
                  <a:solidFill>
                    <a:srgbClr val="ffffff"/>
                  </a:solidFill>
                </a:uFill>
                <a:latin typeface="Calibri"/>
              </a:rPr>
              <a:t>.</a:t>
            </a:r>
            <a:endParaRPr b="0" lang="en-US" sz="2400" spc="-1" strike="noStrike">
              <a:solidFill>
                <a:srgbClr val="000000"/>
              </a:solidFill>
              <a:uFill>
                <a:solidFill>
                  <a:srgbClr val="ffffff"/>
                </a:solidFill>
              </a:uFill>
              <a:latin typeface="Calibri"/>
            </a:endParaRPr>
          </a:p>
          <a:p>
            <a:pPr lvl="1" marL="857160" indent="-456840">
              <a:lnSpc>
                <a:spcPct val="100000"/>
              </a:lnSpc>
              <a:buClr>
                <a:srgbClr val="000000"/>
              </a:buClr>
              <a:buFont typeface="Calibri"/>
              <a:buAutoNum type="arabicPeriod"/>
            </a:pPr>
            <a:r>
              <a:rPr b="0" lang="en-US" sz="2400" spc="-1" strike="noStrike">
                <a:solidFill>
                  <a:srgbClr val="000000"/>
                </a:solidFill>
                <a:uFill>
                  <a:solidFill>
                    <a:srgbClr val="ffffff"/>
                  </a:solidFill>
                </a:uFill>
                <a:latin typeface="Calibri"/>
              </a:rPr>
              <a:t>Classes can be re-used, which makes software development faster because we can take advantage of existing classes. </a:t>
            </a:r>
            <a:endParaRPr b="0" lang="en-US" sz="24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In the next slides we will go over each of the advantages in more detail.</a:t>
            </a:r>
            <a:endParaRPr b="0" lang="en-US" sz="3200" spc="-1" strike="noStrike">
              <a:solidFill>
                <a:srgbClr val="000000"/>
              </a:solidFill>
              <a:uFill>
                <a:solidFill>
                  <a:srgbClr val="ffffff"/>
                </a:solidFill>
              </a:uFill>
              <a:latin typeface="Calibri"/>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Modeling with Classes </a:t>
            </a:r>
            <a:r>
              <a:rPr b="0" lang="en-US" sz="2400" spc="-1" strike="noStrike">
                <a:solidFill>
                  <a:srgbClr val="000000"/>
                </a:solidFill>
                <a:uFill>
                  <a:solidFill>
                    <a:srgbClr val="ffffff"/>
                  </a:solidFill>
                </a:uFill>
                <a:latin typeface="Calibri"/>
              </a:rPr>
              <a:t>(1 of 2)</a:t>
            </a:r>
            <a:endParaRPr b="0" lang="en-US" sz="1800" spc="-1" strike="noStrike">
              <a:solidFill>
                <a:srgbClr val="000000"/>
              </a:solidFill>
              <a:uFill>
                <a:solidFill>
                  <a:srgbClr val="ffffff"/>
                </a:solidFill>
              </a:uFill>
              <a:latin typeface="Calibri"/>
            </a:endParaRPr>
          </a:p>
        </p:txBody>
      </p:sp>
      <p:sp>
        <p:nvSpPr>
          <p:cNvPr id="104" name="TextShape 2"/>
          <p:cNvSpPr txBox="1"/>
          <p:nvPr/>
        </p:nvSpPr>
        <p:spPr>
          <a:xfrm>
            <a:off x="304920" y="762120"/>
            <a:ext cx="8534160" cy="5790960"/>
          </a:xfrm>
          <a:prstGeom prst="rect">
            <a:avLst/>
          </a:prstGeom>
          <a:noFill/>
          <a:ln>
            <a:noFill/>
          </a:ln>
        </p:spPr>
        <p:txBody>
          <a:bodyPr/>
          <a:p>
            <a:pPr>
              <a:lnSpc>
                <a:spcPct val="100000"/>
              </a:lnSpc>
            </a:pPr>
            <a:r>
              <a:rPr b="0" lang="en-US" sz="2400" spc="-1" strike="noStrike">
                <a:solidFill>
                  <a:srgbClr val="000000"/>
                </a:solidFill>
                <a:uFill>
                  <a:solidFill>
                    <a:srgbClr val="ffffff"/>
                  </a:solidFill>
                </a:uFill>
                <a:latin typeface="Calibri"/>
              </a:rPr>
              <a:t>Advantage 1: Classes allow us to model real life entities, which makes the design of the software more intuitive.</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In real life, entities such as a school, a car, a basketball player, a dog, a movie… all have specific behaviors. We expect a dog to bark and a basketball player to shoot hoops.</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Because a class allows for both data and the methods to access the data, the methods effectively control the behavior of a class. A </a:t>
            </a:r>
            <a:r>
              <a:rPr b="0" lang="en-US" sz="2400" spc="-1" strike="noStrike">
                <a:solidFill>
                  <a:srgbClr val="558ed5"/>
                </a:solidFill>
                <a:uFill>
                  <a:solidFill>
                    <a:srgbClr val="ffffff"/>
                  </a:solidFill>
                </a:uFill>
                <a:latin typeface="Calibri"/>
              </a:rPr>
              <a:t>list</a:t>
            </a:r>
            <a:r>
              <a:rPr b="0" lang="en-US" sz="2400" spc="-1" strike="noStrike">
                <a:solidFill>
                  <a:srgbClr val="000000"/>
                </a:solidFill>
                <a:uFill>
                  <a:solidFill>
                    <a:srgbClr val="ffffff"/>
                  </a:solidFill>
                </a:uFill>
                <a:latin typeface="Calibri"/>
              </a:rPr>
              <a:t> class has a method to sort data, but a </a:t>
            </a:r>
            <a:r>
              <a:rPr b="0" lang="en-US" sz="2400" spc="-1" strike="noStrike">
                <a:solidFill>
                  <a:srgbClr val="558ed5"/>
                </a:solidFill>
                <a:uFill>
                  <a:solidFill>
                    <a:srgbClr val="ffffff"/>
                  </a:solidFill>
                </a:uFill>
                <a:latin typeface="Calibri"/>
              </a:rPr>
              <a:t>set</a:t>
            </a:r>
            <a:r>
              <a:rPr b="0" lang="en-US" sz="2400" spc="-1" strike="noStrike">
                <a:solidFill>
                  <a:srgbClr val="000000"/>
                </a:solidFill>
                <a:uFill>
                  <a:solidFill>
                    <a:srgbClr val="ffffff"/>
                  </a:solidFill>
                </a:uFill>
                <a:latin typeface="Calibri"/>
              </a:rPr>
              <a:t> class does not have a sort method because data in a set are not in any particular order. By not having the sort method, we enforce the unordered data behavior of a </a:t>
            </a:r>
            <a:r>
              <a:rPr b="0" lang="en-US" sz="2400" spc="-1" strike="noStrike">
                <a:solidFill>
                  <a:srgbClr val="558ed5"/>
                </a:solidFill>
                <a:uFill>
                  <a:solidFill>
                    <a:srgbClr val="ffffff"/>
                  </a:solidFill>
                </a:uFill>
                <a:latin typeface="Calibri"/>
              </a:rPr>
              <a:t>set</a:t>
            </a:r>
            <a:r>
              <a:rPr b="0" lang="en-US" sz="2400" spc="-1" strike="noStrike">
                <a:solidFill>
                  <a:srgbClr val="000000"/>
                </a:solidFill>
                <a:uFill>
                  <a:solidFill>
                    <a:srgbClr val="ffffff"/>
                  </a:solidFill>
                </a:uFill>
                <a:latin typeface="Calibri"/>
              </a:rPr>
              <a:t>.</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When we create our own class, let’s say BankAccount, we will have a withdraw() and a deposit() methods, because these are behavior of a bank account.</a:t>
            </a:r>
            <a:endParaRPr b="0" lang="en-US" sz="3200" spc="-1" strike="noStrike">
              <a:solidFill>
                <a:srgbClr val="000000"/>
              </a:solidFill>
              <a:uFill>
                <a:solidFill>
                  <a:srgbClr val="ffffff"/>
                </a:solidFill>
              </a:uFill>
              <a:latin typeface="Calibri"/>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Modeling with Classes </a:t>
            </a:r>
            <a:r>
              <a:rPr b="0" lang="en-US" sz="2400" spc="-1" strike="noStrike">
                <a:solidFill>
                  <a:srgbClr val="000000"/>
                </a:solidFill>
                <a:uFill>
                  <a:solidFill>
                    <a:srgbClr val="ffffff"/>
                  </a:solidFill>
                </a:uFill>
                <a:latin typeface="Calibri"/>
              </a:rPr>
              <a:t>(2 of 2)</a:t>
            </a:r>
            <a:endParaRPr b="0" lang="en-US" sz="1800" spc="-1" strike="noStrike">
              <a:solidFill>
                <a:srgbClr val="000000"/>
              </a:solidFill>
              <a:uFill>
                <a:solidFill>
                  <a:srgbClr val="ffffff"/>
                </a:solidFill>
              </a:uFill>
              <a:latin typeface="Calibri"/>
            </a:endParaRPr>
          </a:p>
        </p:txBody>
      </p:sp>
      <p:sp>
        <p:nvSpPr>
          <p:cNvPr id="106" name="TextShape 2"/>
          <p:cNvSpPr txBox="1"/>
          <p:nvPr/>
        </p:nvSpPr>
        <p:spPr>
          <a:xfrm>
            <a:off x="304920" y="762120"/>
            <a:ext cx="8381520" cy="579096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Having data mimic or model real life entities makes it easier to design the software. </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If we want to write software for a bank, it is intuitive to think of a Bank class with methods such as set_interest_rate(), advertise(), maintain_website(), invest(), etc. </a:t>
            </a:r>
            <a:endParaRPr b="0" lang="en-US" sz="3200" spc="-1" strike="noStrike">
              <a:solidFill>
                <a:srgbClr val="000000"/>
              </a:solidFill>
              <a:uFill>
                <a:solidFill>
                  <a:srgbClr val="ffffff"/>
                </a:solidFill>
              </a:uFill>
              <a:latin typeface="Calibri"/>
            </a:endParaRPr>
          </a:p>
          <a:p>
            <a:pPr marL="457200" indent="-456840">
              <a:lnSpc>
                <a:spcPct val="100000"/>
              </a:lnSpc>
            </a:pP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The Bank class can contain other classes such as CheckingAccount class, SavingsAccount class, SafeDepositBox class, etc.  And each of these classes will have its own methods or behavior.</a:t>
            </a:r>
            <a:endParaRPr b="0" lang="en-US" sz="3200" spc="-1" strike="noStrike">
              <a:solidFill>
                <a:srgbClr val="000000"/>
              </a:solidFill>
              <a:uFill>
                <a:solidFill>
                  <a:srgbClr val="ffffff"/>
                </a:solidFill>
              </a:uFill>
              <a:latin typeface="Calibri"/>
            </a:endParaRPr>
          </a:p>
          <a:p>
            <a:pPr marL="457200" indent="-456840">
              <a:lnSpc>
                <a:spcPct val="100000"/>
              </a:lnSpc>
            </a:pP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The design of the bank software becomes more “natural” when we have classes that model real life entities of a bank.</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Class Re-Use </a:t>
            </a:r>
            <a:r>
              <a:rPr b="0" lang="en-US" sz="2400" spc="-1" strike="noStrike">
                <a:solidFill>
                  <a:srgbClr val="000000"/>
                </a:solidFill>
                <a:uFill>
                  <a:solidFill>
                    <a:srgbClr val="ffffff"/>
                  </a:solidFill>
                </a:uFill>
                <a:latin typeface="Calibri"/>
              </a:rPr>
              <a:t>(1 of 2)</a:t>
            </a:r>
            <a:endParaRPr b="0" lang="en-US" sz="1800" spc="-1" strike="noStrike">
              <a:solidFill>
                <a:srgbClr val="000000"/>
              </a:solidFill>
              <a:uFill>
                <a:solidFill>
                  <a:srgbClr val="ffffff"/>
                </a:solidFill>
              </a:uFill>
              <a:latin typeface="Calibri"/>
            </a:endParaRPr>
          </a:p>
        </p:txBody>
      </p:sp>
      <p:sp>
        <p:nvSpPr>
          <p:cNvPr id="108" name="TextShape 2"/>
          <p:cNvSpPr txBox="1"/>
          <p:nvPr/>
        </p:nvSpPr>
        <p:spPr>
          <a:xfrm>
            <a:off x="380880" y="762120"/>
            <a:ext cx="8457840" cy="5790960"/>
          </a:xfrm>
          <a:prstGeom prst="rect">
            <a:avLst/>
          </a:prstGeom>
          <a:noFill/>
          <a:ln>
            <a:noFill/>
          </a:ln>
        </p:spPr>
        <p:txBody>
          <a:bodyPr/>
          <a:p>
            <a:pPr>
              <a:lnSpc>
                <a:spcPct val="100000"/>
              </a:lnSpc>
            </a:pPr>
            <a:r>
              <a:rPr b="0" lang="en-US" sz="2400" spc="-1" strike="noStrike">
                <a:solidFill>
                  <a:srgbClr val="000000"/>
                </a:solidFill>
                <a:uFill>
                  <a:solidFill>
                    <a:srgbClr val="ffffff"/>
                  </a:solidFill>
                </a:uFill>
                <a:latin typeface="Calibri"/>
              </a:rPr>
              <a:t>Advantage 2: Classes can be re-used, which makes software development faster because we can take advantage of existing classes.</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Some general purpose classes, such as the </a:t>
            </a:r>
            <a:r>
              <a:rPr b="0" lang="en-US" sz="2400" spc="-1" strike="noStrike">
                <a:solidFill>
                  <a:srgbClr val="558ed5"/>
                </a:solidFill>
                <a:uFill>
                  <a:solidFill>
                    <a:srgbClr val="ffffff"/>
                  </a:solidFill>
                </a:uFill>
                <a:latin typeface="Calibri"/>
              </a:rPr>
              <a:t>list</a:t>
            </a:r>
            <a:r>
              <a:rPr b="0" lang="en-US" sz="2400" spc="-1" strike="noStrike">
                <a:solidFill>
                  <a:srgbClr val="000000"/>
                </a:solidFill>
                <a:uFill>
                  <a:solidFill>
                    <a:srgbClr val="ffffff"/>
                  </a:solidFill>
                </a:uFill>
                <a:latin typeface="Calibri"/>
              </a:rPr>
              <a:t> class, can be useful in many situations.</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Someone wrote the </a:t>
            </a:r>
            <a:r>
              <a:rPr b="0" lang="en-US" sz="2400" spc="-1" strike="noStrike">
                <a:solidFill>
                  <a:srgbClr val="558ed5"/>
                </a:solidFill>
                <a:uFill>
                  <a:solidFill>
                    <a:srgbClr val="ffffff"/>
                  </a:solidFill>
                </a:uFill>
                <a:latin typeface="Calibri"/>
              </a:rPr>
              <a:t>list</a:t>
            </a:r>
            <a:r>
              <a:rPr b="0" lang="en-US" sz="2400" spc="-1" strike="noStrike">
                <a:solidFill>
                  <a:srgbClr val="000000"/>
                </a:solidFill>
                <a:uFill>
                  <a:solidFill>
                    <a:srgbClr val="ffffff"/>
                  </a:solidFill>
                </a:uFill>
                <a:latin typeface="Calibri"/>
              </a:rPr>
              <a:t> class, and the rest of us can use it without having to write the code for it. This makes our own coding effort shorter.</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Python supports class re-use by providing many software modules. Each module is a set of classes that do work in a specific area. For example, we’ve used the Turtle module for graphics output, without having to write a single line of graphics code.</a:t>
            </a:r>
            <a:endParaRPr b="0" lang="en-US" sz="3200" spc="-1" strike="noStrike">
              <a:solidFill>
                <a:srgbClr val="000000"/>
              </a:solidFill>
              <a:uFill>
                <a:solidFill>
                  <a:srgbClr val="ffffff"/>
                </a:solidFill>
              </a:uFill>
              <a:latin typeface="Calibri"/>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Class Re-Use </a:t>
            </a:r>
            <a:r>
              <a:rPr b="0" lang="en-US" sz="2400" spc="-1" strike="noStrike">
                <a:solidFill>
                  <a:srgbClr val="000000"/>
                </a:solidFill>
                <a:uFill>
                  <a:solidFill>
                    <a:srgbClr val="ffffff"/>
                  </a:solidFill>
                </a:uFill>
                <a:latin typeface="Calibri"/>
              </a:rPr>
              <a:t>(2 of 2)</a:t>
            </a:r>
            <a:endParaRPr b="0" lang="en-US" sz="1800" spc="-1" strike="noStrike">
              <a:solidFill>
                <a:srgbClr val="000000"/>
              </a:solidFill>
              <a:uFill>
                <a:solidFill>
                  <a:srgbClr val="ffffff"/>
                </a:solidFill>
              </a:uFill>
              <a:latin typeface="Calibri"/>
            </a:endParaRPr>
          </a:p>
        </p:txBody>
      </p:sp>
      <p:sp>
        <p:nvSpPr>
          <p:cNvPr id="110" name="TextShape 2"/>
          <p:cNvSpPr txBox="1"/>
          <p:nvPr/>
        </p:nvSpPr>
        <p:spPr>
          <a:xfrm>
            <a:off x="304920" y="762120"/>
            <a:ext cx="8457840" cy="579096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Python also encourages class re-use by supporting inheritance.</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Working with inheritance is beyond the scope of CIS 40, but it’s good to have an overview of this important concept of </a:t>
            </a:r>
            <a:r>
              <a:rPr b="0" lang="en-US" sz="2400" spc="-1" strike="noStrike" u="sng">
                <a:solidFill>
                  <a:srgbClr val="000000"/>
                </a:solidFill>
                <a:uFill>
                  <a:solidFill>
                    <a:srgbClr val="ffffff"/>
                  </a:solidFill>
                </a:uFill>
                <a:latin typeface="Calibri"/>
              </a:rPr>
              <a:t>o</a:t>
            </a:r>
            <a:r>
              <a:rPr b="0" lang="en-US" sz="2400" spc="-1" strike="noStrike">
                <a:solidFill>
                  <a:srgbClr val="000000"/>
                </a:solidFill>
                <a:uFill>
                  <a:solidFill>
                    <a:srgbClr val="ffffff"/>
                  </a:solidFill>
                </a:uFill>
                <a:latin typeface="Calibri"/>
              </a:rPr>
              <a:t>bject </a:t>
            </a:r>
            <a:r>
              <a:rPr b="0" lang="en-US" sz="2400" spc="-1" strike="noStrike" u="sng">
                <a:solidFill>
                  <a:srgbClr val="000000"/>
                </a:solidFill>
                <a:uFill>
                  <a:solidFill>
                    <a:srgbClr val="ffffff"/>
                  </a:solidFill>
                </a:uFill>
                <a:latin typeface="Calibri"/>
              </a:rPr>
              <a:t>o</a:t>
            </a:r>
            <a:r>
              <a:rPr b="0" lang="en-US" sz="2400" spc="-1" strike="noStrike">
                <a:solidFill>
                  <a:srgbClr val="000000"/>
                </a:solidFill>
                <a:uFill>
                  <a:solidFill>
                    <a:srgbClr val="ffffff"/>
                  </a:solidFill>
                </a:uFill>
                <a:latin typeface="Calibri"/>
              </a:rPr>
              <a:t>riented </a:t>
            </a:r>
            <a:r>
              <a:rPr b="0" lang="en-US" sz="2400" spc="-1" strike="noStrike" u="sng">
                <a:solidFill>
                  <a:srgbClr val="000000"/>
                </a:solidFill>
                <a:uFill>
                  <a:solidFill>
                    <a:srgbClr val="ffffff"/>
                  </a:solidFill>
                </a:uFill>
                <a:latin typeface="Calibri"/>
              </a:rPr>
              <a:t>p</a:t>
            </a:r>
            <a:r>
              <a:rPr b="0" lang="en-US" sz="2400" spc="-1" strike="noStrike">
                <a:solidFill>
                  <a:srgbClr val="000000"/>
                </a:solidFill>
                <a:uFill>
                  <a:solidFill>
                    <a:srgbClr val="ffffff"/>
                  </a:solidFill>
                </a:uFill>
                <a:latin typeface="Calibri"/>
              </a:rPr>
              <a:t>rogramming or </a:t>
            </a:r>
            <a:r>
              <a:rPr b="0" i="1" lang="en-US" sz="2400" spc="-1" strike="noStrike">
                <a:solidFill>
                  <a:srgbClr val="000000"/>
                </a:solidFill>
                <a:uFill>
                  <a:solidFill>
                    <a:srgbClr val="ffffff"/>
                  </a:solidFill>
                </a:uFill>
                <a:latin typeface="Calibri"/>
              </a:rPr>
              <a:t>OOP</a:t>
            </a:r>
            <a:r>
              <a:rPr b="0" lang="en-US" sz="2400" spc="-1" strike="noStrike">
                <a:solidFill>
                  <a:srgbClr val="000000"/>
                </a:solidFill>
                <a:uFill>
                  <a:solidFill>
                    <a:srgbClr val="ffffff"/>
                  </a:solidFill>
                </a:uFill>
                <a:latin typeface="Calibri"/>
              </a:rPr>
              <a:t>.</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When an existing class is a general format of the class that we want to create, </a:t>
            </a:r>
            <a:r>
              <a:rPr b="0" i="1" lang="en-US" sz="2400" spc="-1" strike="noStrike">
                <a:solidFill>
                  <a:srgbClr val="000000"/>
                </a:solidFill>
                <a:uFill>
                  <a:solidFill>
                    <a:srgbClr val="ffffff"/>
                  </a:solidFill>
                </a:uFill>
                <a:latin typeface="Calibri"/>
              </a:rPr>
              <a:t>inheritance</a:t>
            </a:r>
            <a:r>
              <a:rPr b="0" lang="en-US" sz="2400" spc="-1" strike="noStrike">
                <a:solidFill>
                  <a:srgbClr val="000000"/>
                </a:solidFill>
                <a:uFill>
                  <a:solidFill>
                    <a:srgbClr val="ffffff"/>
                  </a:solidFill>
                </a:uFill>
                <a:latin typeface="Calibri"/>
              </a:rPr>
              <a:t> lets us re-use the existing class.</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Example: A Cat class is already written with cat-type methods or behavior. We want to create a Manx class to represent the Manx breed of cats. </a:t>
            </a:r>
            <a:endParaRPr b="0" lang="en-US" sz="3200" spc="-1" strike="noStrike">
              <a:solidFill>
                <a:srgbClr val="000000"/>
              </a:solidFill>
              <a:uFill>
                <a:solidFill>
                  <a:srgbClr val="ffffff"/>
                </a:solidFill>
              </a:uFill>
              <a:latin typeface="Calibri"/>
            </a:endParaRPr>
          </a:p>
          <a:p>
            <a:pPr marL="457200" indent="-456840">
              <a:lnSpc>
                <a:spcPct val="100000"/>
              </a:lnSpc>
            </a:pP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When we create the Manx class, the class </a:t>
            </a:r>
            <a:r>
              <a:rPr b="0" i="1" lang="en-US" sz="2400" spc="-1" strike="noStrike">
                <a:solidFill>
                  <a:srgbClr val="000000"/>
                </a:solidFill>
                <a:uFill>
                  <a:solidFill>
                    <a:srgbClr val="ffffff"/>
                  </a:solidFill>
                </a:uFill>
                <a:latin typeface="Calibri"/>
              </a:rPr>
              <a:t>inherits</a:t>
            </a:r>
            <a:r>
              <a:rPr b="0" lang="en-US" sz="2400" spc="-1" strike="noStrike">
                <a:solidFill>
                  <a:srgbClr val="000000"/>
                </a:solidFill>
                <a:uFill>
                  <a:solidFill>
                    <a:srgbClr val="ffffff"/>
                  </a:solidFill>
                </a:uFill>
                <a:latin typeface="Calibri"/>
              </a:rPr>
              <a:t> from the Cat class, which means that it automatically contains all the methods of the Cat class. We don’t need to re-write the meow() method or the scratch() method. We only need to write the methods that are specialized to the Manx breed, such as the   tail()  tail = false  method.</a:t>
            </a:r>
            <a:endParaRPr b="0" lang="en-US" sz="3200" spc="-1" strike="noStrike">
              <a:solidFill>
                <a:srgbClr val="000000"/>
              </a:solidFill>
              <a:uFill>
                <a:solidFill>
                  <a:srgbClr val="ffffff"/>
                </a:solidFill>
              </a:uFill>
              <a:latin typeface="Calibri"/>
            </a:endParaRPr>
          </a:p>
        </p:txBody>
      </p:sp>
      <p:sp>
        <p:nvSpPr>
          <p:cNvPr id="111" name="CustomShape 3"/>
          <p:cNvSpPr/>
          <p:nvPr/>
        </p:nvSpPr>
        <p:spPr>
          <a:xfrm>
            <a:off x="2362320" y="6095880"/>
            <a:ext cx="2133360" cy="456840"/>
          </a:xfrm>
          <a:prstGeom prst="rect">
            <a:avLst/>
          </a:prstGeom>
          <a:noFill/>
          <a:ln w="12600">
            <a:round/>
          </a:ln>
        </p:spPr>
        <p:style>
          <a:lnRef idx="2">
            <a:schemeClr val="accent1">
              <a:shade val="50000"/>
            </a:schemeClr>
          </a:lnRef>
          <a:fillRef idx="1">
            <a:schemeClr val="accent1"/>
          </a:fillRef>
          <a:effectRef idx="0">
            <a:schemeClr val="accent1"/>
          </a:effectRef>
          <a:fontRef idx="minor"/>
        </p:style>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TextShape 1"/>
          <p:cNvSpPr txBox="1"/>
          <p:nvPr/>
        </p:nvSpPr>
        <p:spPr>
          <a:xfrm>
            <a:off x="457200" y="152280"/>
            <a:ext cx="8229240" cy="761760"/>
          </a:xfrm>
          <a:prstGeom prst="rect">
            <a:avLst/>
          </a:prstGeom>
          <a:noFill/>
          <a:ln>
            <a:noFill/>
          </a:ln>
        </p:spPr>
        <p:txBody>
          <a:bodyPr anchor="ctr"/>
          <a:p>
            <a:pPr algn="ctr">
              <a:lnSpc>
                <a:spcPct val="100000"/>
              </a:lnSpc>
            </a:pPr>
            <a:r>
              <a:rPr b="0" lang="en-US" sz="4400" spc="-1" strike="noStrike">
                <a:solidFill>
                  <a:srgbClr val="000000"/>
                </a:solidFill>
                <a:uFill>
                  <a:solidFill>
                    <a:srgbClr val="ffffff"/>
                  </a:solidFill>
                </a:uFill>
                <a:latin typeface="Calibri"/>
              </a:rPr>
              <a:t>Classes and Objects </a:t>
            </a:r>
            <a:r>
              <a:rPr b="0" lang="en-US" sz="2400" spc="-1" strike="noStrike">
                <a:solidFill>
                  <a:srgbClr val="000000"/>
                </a:solidFill>
                <a:uFill>
                  <a:solidFill>
                    <a:srgbClr val="ffffff"/>
                  </a:solidFill>
                </a:uFill>
                <a:latin typeface="Calibri"/>
              </a:rPr>
              <a:t>(1 of 2)</a:t>
            </a:r>
            <a:endParaRPr b="0" lang="en-US" sz="1800" spc="-1" strike="noStrike">
              <a:solidFill>
                <a:srgbClr val="000000"/>
              </a:solidFill>
              <a:uFill>
                <a:solidFill>
                  <a:srgbClr val="ffffff"/>
                </a:solidFill>
              </a:uFill>
              <a:latin typeface="Calibri"/>
            </a:endParaRPr>
          </a:p>
        </p:txBody>
      </p:sp>
      <p:sp>
        <p:nvSpPr>
          <p:cNvPr id="113" name="TextShape 2"/>
          <p:cNvSpPr txBox="1"/>
          <p:nvPr/>
        </p:nvSpPr>
        <p:spPr>
          <a:xfrm>
            <a:off x="304920" y="838080"/>
            <a:ext cx="8457840" cy="5714640"/>
          </a:xfrm>
          <a:prstGeom prst="rect">
            <a:avLst/>
          </a:prstGeom>
          <a:noFill/>
          <a:ln>
            <a:noFill/>
          </a:ln>
        </p:spPr>
        <p:txBody>
          <a:bodyPr/>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So far we know that a class:</a:t>
            </a:r>
            <a:endParaRPr b="0" lang="en-US" sz="32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Allows for data storage and methods to access data, which specify the behavior of the class</a:t>
            </a:r>
            <a:endParaRPr b="0" lang="en-US" sz="2400" spc="-1" strike="noStrike">
              <a:solidFill>
                <a:srgbClr val="000000"/>
              </a:solidFill>
              <a:uFill>
                <a:solidFill>
                  <a:srgbClr val="ffffff"/>
                </a:solidFill>
              </a:uFill>
              <a:latin typeface="Calibri"/>
            </a:endParaRPr>
          </a:p>
          <a:p>
            <a:pPr lvl="1" marL="85716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Provides 2 main advantages for software development</a:t>
            </a:r>
            <a:endParaRPr b="0" lang="en-US" sz="24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third part of a class definition is:  A class is a data type. </a:t>
            </a: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The BankAccount class is a data type, just like </a:t>
            </a:r>
            <a:r>
              <a:rPr b="0" lang="en-US" sz="2400" spc="-1" strike="noStrike">
                <a:solidFill>
                  <a:srgbClr val="558ed5"/>
                </a:solidFill>
                <a:uFill>
                  <a:solidFill>
                    <a:srgbClr val="ffffff"/>
                  </a:solidFill>
                </a:uFill>
                <a:latin typeface="Calibri"/>
              </a:rPr>
              <a:t>int</a:t>
            </a:r>
            <a:r>
              <a:rPr b="0" lang="en-US" sz="2400" spc="-1" strike="noStrike">
                <a:solidFill>
                  <a:srgbClr val="000000"/>
                </a:solidFill>
                <a:uFill>
                  <a:solidFill>
                    <a:srgbClr val="ffffff"/>
                  </a:solidFill>
                </a:uFill>
                <a:latin typeface="Calibri"/>
              </a:rPr>
              <a:t> is a data type.</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When we want to store the value 5 in our code, we need to store it in a memory space that has the data type </a:t>
            </a:r>
            <a:r>
              <a:rPr b="0" lang="en-US" sz="2400" spc="-1" strike="noStrike">
                <a:solidFill>
                  <a:srgbClr val="558ed5"/>
                </a:solidFill>
                <a:uFill>
                  <a:solidFill>
                    <a:srgbClr val="ffffff"/>
                  </a:solidFill>
                </a:uFill>
                <a:latin typeface="Calibri"/>
              </a:rPr>
              <a:t>int</a:t>
            </a: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
</a:t>
            </a:r>
            <a:r>
              <a:rPr b="0" lang="en-US" sz="2400" spc="-1" strike="noStrike">
                <a:solidFill>
                  <a:srgbClr val="000000"/>
                </a:solidFill>
                <a:uFill>
                  <a:solidFill>
                    <a:srgbClr val="ffffff"/>
                  </a:solidFill>
                </a:uFill>
                <a:latin typeface="Calibri"/>
              </a:rPr>
              <a:t>Likewise, when we want to store bank account data in our code, we need to store it in a memory space that has the data type BankAccount.</a:t>
            </a:r>
            <a:endParaRPr b="0" lang="en-US" sz="3200" spc="-1" strike="noStrike">
              <a:solidFill>
                <a:srgbClr val="000000"/>
              </a:solidFill>
              <a:uFill>
                <a:solidFill>
                  <a:srgbClr val="ffffff"/>
                </a:solidFill>
              </a:uFill>
              <a:latin typeface="Calibri"/>
            </a:endParaRPr>
          </a:p>
          <a:p>
            <a:pPr marL="457200" indent="-4568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The memory space that has a </a:t>
            </a:r>
            <a:r>
              <a:rPr b="0" lang="en-US" sz="2400" spc="-1" strike="noStrike">
                <a:solidFill>
                  <a:srgbClr val="558ed5"/>
                </a:solidFill>
                <a:uFill>
                  <a:solidFill>
                    <a:srgbClr val="ffffff"/>
                  </a:solidFill>
                </a:uFill>
                <a:latin typeface="Calibri"/>
              </a:rPr>
              <a:t>class</a:t>
            </a:r>
            <a:r>
              <a:rPr b="0" lang="en-US" sz="2400" spc="-1" strike="noStrike">
                <a:solidFill>
                  <a:srgbClr val="000000"/>
                </a:solidFill>
                <a:uFill>
                  <a:solidFill>
                    <a:srgbClr val="ffffff"/>
                  </a:solidFill>
                </a:uFill>
                <a:latin typeface="Calibri"/>
              </a:rPr>
              <a:t> data type is called an </a:t>
            </a:r>
            <a:r>
              <a:rPr b="0" i="1" lang="en-US" sz="2400" spc="-1" strike="noStrike">
                <a:solidFill>
                  <a:srgbClr val="000000"/>
                </a:solidFill>
                <a:uFill>
                  <a:solidFill>
                    <a:srgbClr val="ffffff"/>
                  </a:solidFill>
                </a:uFill>
                <a:latin typeface="Calibri"/>
              </a:rPr>
              <a:t>object</a:t>
            </a:r>
            <a:r>
              <a:rPr b="0" lang="en-US" sz="2400" spc="-1" strike="noStrike">
                <a:solidFill>
                  <a:srgbClr val="000000"/>
                </a:solidFill>
                <a:uFill>
                  <a:solidFill>
                    <a:srgbClr val="ffffff"/>
                  </a:solidFill>
                </a:uFill>
                <a:latin typeface="Calibri"/>
              </a:rPr>
              <a:t>.</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1480</TotalTime>
  <Application>LibreOffice/5.2.3.3$Windows_X86_64 LibreOffice_project/d54a8868f08a7b39642414cf2c8ef2f228f780cf</Application>
  <Words>1305</Words>
  <Paragraphs>153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2016-08-27T23:17:43Z</dcterms:created>
  <dc:creator>Clare</dc:creator>
  <dc:description/>
  <dc:language>en-US</dc:language>
  <cp:lastModifiedBy/>
  <dcterms:modified xsi:type="dcterms:W3CDTF">2017-05-27T07:50:58Z</dcterms:modified>
  <cp:revision>35</cp:revision>
  <dc:subject/>
  <dc:title>Introduction to Programming in Python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On-screen Show (4:3)</vt:lpwstr>
  </property>
  <property fmtid="{D5CDD505-2E9C-101B-9397-08002B2CF9AE}" pid="9" name="ScaleCrop">
    <vt:bool>0</vt:bool>
  </property>
  <property fmtid="{D5CDD505-2E9C-101B-9397-08002B2CF9AE}" pid="10" name="ShareDoc">
    <vt:bool>0</vt:bool>
  </property>
  <property fmtid="{D5CDD505-2E9C-101B-9397-08002B2CF9AE}" pid="11" name="Slides">
    <vt:i4>17</vt:i4>
  </property>
</Properties>
</file>